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5" r:id="rId3"/>
    <p:sldId id="266" r:id="rId4"/>
    <p:sldId id="267" r:id="rId5"/>
    <p:sldId id="268" r:id="rId6"/>
    <p:sldId id="258" r:id="rId7"/>
    <p:sldId id="259" r:id="rId8"/>
    <p:sldId id="260" r:id="rId9"/>
    <p:sldId id="263" r:id="rId10"/>
    <p:sldId id="269" r:id="rId11"/>
    <p:sldId id="261" r:id="rId12"/>
    <p:sldId id="262"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4377" autoAdjust="0"/>
  </p:normalViewPr>
  <p:slideViewPr>
    <p:cSldViewPr snapToGrid="0" showGuides="1">
      <p:cViewPr varScale="1">
        <p:scale>
          <a:sx n="44" d="100"/>
          <a:sy n="44" d="100"/>
        </p:scale>
        <p:origin x="1524"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01B098-916A-47CF-AB2E-F72668ADF0A0}" type="datetimeFigureOut">
              <a:rPr lang="en-US" smtClean="0"/>
              <a:t>10/18/2019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048D65-EE1E-4321-800C-4FA7C7EC6A1D}" type="slidenum">
              <a:rPr lang="en-US" smtClean="0"/>
              <a:t>‹#›</a:t>
            </a:fld>
            <a:endParaRPr lang="en-US"/>
          </a:p>
        </p:txBody>
      </p:sp>
    </p:spTree>
    <p:extLst>
      <p:ext uri="{BB962C8B-B14F-4D97-AF65-F5344CB8AC3E}">
        <p14:creationId xmlns:p14="http://schemas.microsoft.com/office/powerpoint/2010/main" val="2494453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da.gov/ada_title_III.htm"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4:notes"/>
          <p:cNvSpPr txBox="1">
            <a:spLocks noGrp="1"/>
          </p:cNvSpPr>
          <p:nvPr>
            <p:ph type="body" idx="1"/>
          </p:nvPr>
        </p:nvSpPr>
        <p:spPr>
          <a:xfrm>
            <a:off x="701040" y="4415790"/>
            <a:ext cx="5608320" cy="4183380"/>
          </a:xfrm>
          <a:prstGeom prst="rect">
            <a:avLst/>
          </a:prstGeom>
          <a:noFill/>
          <a:ln>
            <a:noFill/>
          </a:ln>
        </p:spPr>
        <p:txBody>
          <a:bodyPr spcFirstLastPara="1" wrap="square" lIns="93133" tIns="46556" rIns="93133" bIns="46556" anchor="t" anchorCtr="0">
            <a:noAutofit/>
          </a:bodyPr>
          <a:lstStyle/>
          <a:p>
            <a:pPr marL="0" indent="0"/>
            <a:r>
              <a:rPr lang="en-US" sz="1800" dirty="0">
                <a:solidFill>
                  <a:srgbClr val="FFFFFF"/>
                </a:solidFill>
              </a:rPr>
              <a:t>Training and Technical Assistance Provider on Language Access </a:t>
            </a:r>
            <a:endParaRPr lang="en-US" dirty="0">
              <a:solidFill>
                <a:srgbClr val="FFFFFF"/>
              </a:solidFill>
            </a:endParaRPr>
          </a:p>
          <a:p>
            <a:pPr marL="1186477" lvl="2" indent="-282496">
              <a:buClr>
                <a:srgbClr val="FFFFFF"/>
              </a:buClr>
              <a:buSzPts val="1800"/>
              <a:buFont typeface="Arial"/>
              <a:buChar char="•"/>
            </a:pPr>
            <a:r>
              <a:rPr lang="en-US" sz="1800" dirty="0">
                <a:solidFill>
                  <a:srgbClr val="FFFFFF"/>
                </a:solidFill>
              </a:rPr>
              <a:t>Language Access Planning </a:t>
            </a:r>
            <a:endParaRPr lang="en-US" dirty="0">
              <a:solidFill>
                <a:srgbClr val="FFFFFF"/>
              </a:solidFill>
            </a:endParaRPr>
          </a:p>
          <a:p>
            <a:pPr marL="1186477" lvl="2" indent="-282496">
              <a:buClr>
                <a:srgbClr val="FFFFFF"/>
              </a:buClr>
              <a:buSzPts val="1800"/>
              <a:buFont typeface="Arial"/>
              <a:buChar char="•"/>
            </a:pPr>
            <a:r>
              <a:rPr lang="en-US" sz="1800" dirty="0">
                <a:solidFill>
                  <a:srgbClr val="FFFFFF"/>
                </a:solidFill>
              </a:rPr>
              <a:t>Training on Interpreter Skills Building</a:t>
            </a:r>
            <a:endParaRPr lang="en-US" dirty="0">
              <a:solidFill>
                <a:srgbClr val="FFFFFF"/>
              </a:solidFill>
            </a:endParaRPr>
          </a:p>
          <a:p>
            <a:pPr marL="1186477" lvl="2" indent="-282496">
              <a:buClr>
                <a:srgbClr val="FFFFFF"/>
              </a:buClr>
              <a:buSzPts val="1800"/>
              <a:buFont typeface="Arial"/>
              <a:buChar char="•"/>
            </a:pPr>
            <a:r>
              <a:rPr lang="en-US" sz="1800" dirty="0">
                <a:solidFill>
                  <a:srgbClr val="FFFFFF"/>
                </a:solidFill>
              </a:rPr>
              <a:t>Interpreter Training: Interpreting for Victims/Survivors of DV</a:t>
            </a:r>
            <a:endParaRPr lang="en-US" dirty="0">
              <a:solidFill>
                <a:srgbClr val="FFFFFF"/>
              </a:solidFill>
            </a:endParaRPr>
          </a:p>
          <a:p>
            <a:pPr marL="1186477" lvl="2" indent="-282496">
              <a:buClr>
                <a:srgbClr val="FFFFFF"/>
              </a:buClr>
              <a:buSzPts val="1800"/>
              <a:buFont typeface="Arial"/>
              <a:buChar char="•"/>
            </a:pPr>
            <a:r>
              <a:rPr lang="en-US" sz="1800" dirty="0">
                <a:solidFill>
                  <a:srgbClr val="FFFFFF"/>
                </a:solidFill>
              </a:rPr>
              <a:t>Training for Law Enforcement and Bilingual Officers</a:t>
            </a:r>
            <a:endParaRPr lang="en-US" dirty="0">
              <a:solidFill>
                <a:srgbClr val="FFFFFF"/>
              </a:solidFill>
            </a:endParaRPr>
          </a:p>
          <a:p>
            <a:pPr marL="1186477" lvl="2" indent="-282496">
              <a:buClr>
                <a:srgbClr val="FFFFFF"/>
              </a:buClr>
              <a:buSzPts val="1800"/>
              <a:buFont typeface="Arial"/>
              <a:buChar char="•"/>
            </a:pPr>
            <a:r>
              <a:rPr lang="en-US" sz="1800" dirty="0">
                <a:solidFill>
                  <a:srgbClr val="FFFFFF"/>
                </a:solidFill>
              </a:rPr>
              <a:t>Policy and Engagement</a:t>
            </a:r>
            <a:endParaRPr lang="en-US" dirty="0">
              <a:solidFill>
                <a:srgbClr val="FFFFFF"/>
              </a:solidFill>
            </a:endParaRPr>
          </a:p>
          <a:p>
            <a:pPr marL="1186477" lvl="2" indent="-282496">
              <a:buClr>
                <a:srgbClr val="FFFFFF"/>
              </a:buClr>
              <a:buSzPts val="1800"/>
              <a:buFont typeface="Arial"/>
              <a:buChar char="•"/>
            </a:pPr>
            <a:r>
              <a:rPr lang="en-US" sz="1800" dirty="0">
                <a:solidFill>
                  <a:srgbClr val="FFFFFF"/>
                </a:solidFill>
              </a:rPr>
              <a:t>Creation of multilingual spaces</a:t>
            </a:r>
            <a:endParaRPr lang="en-US" dirty="0">
              <a:solidFill>
                <a:srgbClr val="FFFFFF"/>
              </a:solidFill>
            </a:endParaRPr>
          </a:p>
          <a:p>
            <a:pPr marL="1186477" lvl="2" indent="-282496">
              <a:buClr>
                <a:srgbClr val="FFFFFF"/>
              </a:buClr>
              <a:buSzPts val="1800"/>
              <a:buFont typeface="Arial"/>
              <a:buChar char="•"/>
            </a:pPr>
            <a:r>
              <a:rPr lang="en-US" sz="1800" dirty="0">
                <a:solidFill>
                  <a:srgbClr val="FFFFFF"/>
                </a:solidFill>
              </a:rPr>
              <a:t>Funded by Office on Violence Against Women </a:t>
            </a:r>
            <a:endParaRPr lang="en-US" dirty="0">
              <a:solidFill>
                <a:srgbClr val="FFFFFF"/>
              </a:solidFill>
            </a:endParaRPr>
          </a:p>
          <a:p>
            <a:pPr marL="0" indent="0"/>
            <a:endParaRPr dirty="0"/>
          </a:p>
        </p:txBody>
      </p:sp>
      <p:sp>
        <p:nvSpPr>
          <p:cNvPr id="99" name="Google Shape;99;p4:notes"/>
          <p:cNvSpPr txBox="1"/>
          <p:nvPr/>
        </p:nvSpPr>
        <p:spPr>
          <a:xfrm>
            <a:off x="1" y="36101019"/>
            <a:ext cx="3264865" cy="1900404"/>
          </a:xfrm>
          <a:prstGeom prst="rect">
            <a:avLst/>
          </a:prstGeom>
          <a:noFill/>
          <a:ln>
            <a:noFill/>
          </a:ln>
        </p:spPr>
        <p:txBody>
          <a:bodyPr spcFirstLastPara="1" wrap="square" lIns="171974" tIns="85961" rIns="171974" bIns="85961" anchor="b" anchorCtr="0">
            <a:noAutofit/>
          </a:bodyPr>
          <a:lstStyle/>
          <a:p>
            <a:r>
              <a:rPr lang="en-US" sz="2300">
                <a:solidFill>
                  <a:srgbClr val="000000"/>
                </a:solidFill>
                <a:latin typeface="Arial"/>
                <a:ea typeface="Arial"/>
                <a:cs typeface="Arial"/>
                <a:sym typeface="Arial"/>
              </a:rPr>
              <a:t>www.ninthcircuit.org/program-services/court-interpreters/</a:t>
            </a:r>
            <a:endParaRPr/>
          </a:p>
        </p:txBody>
      </p:sp>
    </p:spTree>
    <p:extLst>
      <p:ext uri="{BB962C8B-B14F-4D97-AF65-F5344CB8AC3E}">
        <p14:creationId xmlns:p14="http://schemas.microsoft.com/office/powerpoint/2010/main" val="293131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txBox="1">
            <a:spLocks noGrp="1"/>
          </p:cNvSpPr>
          <p:nvPr>
            <p:ph type="body" sz="quarter" idx="1"/>
          </p:nvPr>
        </p:nvSpPr>
        <p:spPr/>
        <p:txBody>
          <a:bodyPr/>
          <a:lstStyle/>
          <a:p>
            <a:pPr marL="0" indent="0">
              <a:buNone/>
            </a:pPr>
            <a:r>
              <a:rPr lang="en-US" sz="6000" dirty="0" smtClean="0"/>
              <a:t>Language barriers significantly impact the way survivors interact with legal service providers. Providing meaningful language access goes beyond being a legal and ethical duty- it allows you to connect and build rapport with the survivors and communities that you serve, and build an inclusive and trauma-informed practice. This tips list can help you develop a plan so your DV/SA clients can participate fully in their legal proceedings. </a:t>
            </a:r>
          </a:p>
          <a:p>
            <a:pPr lvl="0"/>
            <a:endParaRPr lang="en-US" dirty="0"/>
          </a:p>
        </p:txBody>
      </p:sp>
      <p:sp>
        <p:nvSpPr>
          <p:cNvPr id="4" name="Slide Number Placeholder 3"/>
          <p:cNvSpPr txBox="1"/>
          <p:nvPr/>
        </p:nvSpPr>
        <p:spPr>
          <a:xfrm>
            <a:off x="4006565" y="347008907"/>
            <a:ext cx="3065091" cy="18266959"/>
          </a:xfrm>
          <a:prstGeom prst="rect">
            <a:avLst/>
          </a:prstGeom>
          <a:noFill/>
          <a:ln cap="flat">
            <a:noFill/>
          </a:ln>
        </p:spPr>
        <p:txBody>
          <a:bodyPr vert="horz" wrap="square" lIns="339542" tIns="169767" rIns="339542" bIns="169767" anchor="b" anchorCtr="0" compatLnSpc="1">
            <a:noAutofit/>
          </a:bodyPr>
          <a:lstStyle/>
          <a:p>
            <a:pPr algn="r" defTabSz="1878204">
              <a:defRPr sz="1800" b="0" i="0" u="none" strike="noStrike" kern="0" cap="none" spc="0" baseline="0">
                <a:solidFill>
                  <a:srgbClr val="000000"/>
                </a:solidFill>
                <a:uFillTx/>
              </a:defRPr>
            </a:pPr>
            <a:fld id="{77E61FB8-1614-42C7-8034-6E3C65276EF5}" type="slidenum">
              <a:rPr lang="en-US" sz="4500">
                <a:solidFill>
                  <a:srgbClr val="000000"/>
                </a:solidFill>
                <a:latin typeface="Calibri"/>
              </a:rPr>
              <a:pPr algn="r" defTabSz="1878204">
                <a:defRPr sz="1800" b="0" i="0" u="none" strike="noStrike" kern="0" cap="none" spc="0" baseline="0">
                  <a:solidFill>
                    <a:srgbClr val="000000"/>
                  </a:solidFill>
                  <a:uFillTx/>
                </a:defRPr>
              </a:pPr>
              <a:t>3</a:t>
            </a:fld>
            <a:endParaRPr lang="en-US" sz="4500">
              <a:solidFill>
                <a:srgbClr val="000000"/>
              </a:solidFill>
              <a:latin typeface="Calibri"/>
            </a:endParaRPr>
          </a:p>
        </p:txBody>
      </p:sp>
      <p:sp>
        <p:nvSpPr>
          <p:cNvPr id="5" name="Date Placeholder 4"/>
          <p:cNvSpPr txBox="1"/>
          <p:nvPr/>
        </p:nvSpPr>
        <p:spPr>
          <a:xfrm>
            <a:off x="4006565" y="0"/>
            <a:ext cx="3065091" cy="18266959"/>
          </a:xfrm>
          <a:prstGeom prst="rect">
            <a:avLst/>
          </a:prstGeom>
          <a:noFill/>
          <a:ln cap="flat">
            <a:noFill/>
          </a:ln>
        </p:spPr>
        <p:txBody>
          <a:bodyPr vert="horz" wrap="square" lIns="339542" tIns="169767" rIns="339542" bIns="169767" anchor="t" anchorCtr="0" compatLnSpc="1">
            <a:noAutofit/>
          </a:bodyPr>
          <a:lstStyle/>
          <a:p>
            <a:pPr algn="r" defTabSz="1878204">
              <a:defRPr sz="1800" b="0" i="0" u="none" strike="noStrike" kern="0" cap="none" spc="0" baseline="0">
                <a:solidFill>
                  <a:srgbClr val="000000"/>
                </a:solidFill>
                <a:uFillTx/>
              </a:defRPr>
            </a:pPr>
            <a:fld id="{A29B07F3-BC35-449E-A555-DEC8F24BDA65}" type="datetime1">
              <a:rPr lang="en-US" sz="4500">
                <a:solidFill>
                  <a:srgbClr val="000000"/>
                </a:solidFill>
                <a:latin typeface="Calibri"/>
              </a:rPr>
              <a:pPr algn="r" defTabSz="1878204">
                <a:defRPr sz="1800" b="0" i="0" u="none" strike="noStrike" kern="0" cap="none" spc="0" baseline="0">
                  <a:solidFill>
                    <a:srgbClr val="000000"/>
                  </a:solidFill>
                  <a:uFillTx/>
                </a:defRPr>
              </a:pPr>
              <a:t>10/18/2019</a:t>
            </a:fld>
            <a:endParaRPr lang="en-US" sz="4500">
              <a:solidFill>
                <a:srgbClr val="000000"/>
              </a:solidFill>
              <a:latin typeface="Calibri"/>
            </a:endParaRPr>
          </a:p>
        </p:txBody>
      </p:sp>
    </p:spTree>
    <p:extLst>
      <p:ext uri="{BB962C8B-B14F-4D97-AF65-F5344CB8AC3E}">
        <p14:creationId xmlns:p14="http://schemas.microsoft.com/office/powerpoint/2010/main" val="3624635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57f8436fff_2_75:notes"/>
          <p:cNvSpPr txBox="1">
            <a:spLocks noGrp="1"/>
          </p:cNvSpPr>
          <p:nvPr>
            <p:ph type="body" idx="1"/>
          </p:nvPr>
        </p:nvSpPr>
        <p:spPr>
          <a:xfrm>
            <a:off x="701040" y="4473896"/>
            <a:ext cx="5608320" cy="3660458"/>
          </a:xfrm>
          <a:prstGeom prst="rect">
            <a:avLst/>
          </a:prstGeom>
        </p:spPr>
        <p:txBody>
          <a:bodyPr spcFirstLastPara="1" wrap="square" lIns="93234" tIns="93234" rIns="93234" bIns="93234" anchor="t" anchorCtr="0">
            <a:noAutofit/>
          </a:bodyPr>
          <a:lstStyle/>
          <a:p>
            <a:pPr marL="0" indent="0"/>
            <a:endParaRPr dirty="0"/>
          </a:p>
        </p:txBody>
      </p:sp>
      <p:sp>
        <p:nvSpPr>
          <p:cNvPr id="342" name="Google Shape;342;g57f8436fff_2_7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0448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580304b80d_0_114:notes"/>
          <p:cNvSpPr txBox="1">
            <a:spLocks noGrp="1"/>
          </p:cNvSpPr>
          <p:nvPr>
            <p:ph type="body" idx="1"/>
          </p:nvPr>
        </p:nvSpPr>
        <p:spPr>
          <a:xfrm>
            <a:off x="701042" y="4473893"/>
            <a:ext cx="5608200" cy="3660600"/>
          </a:xfrm>
          <a:prstGeom prst="rect">
            <a:avLst/>
          </a:prstGeom>
        </p:spPr>
        <p:txBody>
          <a:bodyPr spcFirstLastPara="1" wrap="square" lIns="93234" tIns="93234" rIns="93234" bIns="93234" anchor="t" anchorCtr="0">
            <a:noAutofit/>
          </a:bodyPr>
          <a:lstStyle/>
          <a:p>
            <a:pPr marL="0" indent="0"/>
            <a:r>
              <a:rPr lang="en-US" sz="1100" u="sng">
                <a:solidFill>
                  <a:schemeClr val="hlink"/>
                </a:solidFill>
                <a:latin typeface="Arial"/>
                <a:ea typeface="Arial"/>
                <a:cs typeface="Arial"/>
                <a:sym typeface="Arial"/>
                <a:hlinkClick r:id="rId3"/>
              </a:rPr>
              <a:t>https://www.ada.gov/ada_title_III.htm</a:t>
            </a:r>
            <a:endParaRPr/>
          </a:p>
        </p:txBody>
      </p:sp>
      <p:sp>
        <p:nvSpPr>
          <p:cNvPr id="439" name="Google Shape;439;g580304b80d_0_11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2822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8"/>
        <p:cNvGrpSpPr/>
        <p:nvPr/>
      </p:nvGrpSpPr>
      <p:grpSpPr>
        <a:xfrm>
          <a:off x="0" y="0"/>
          <a:ext cx="0" cy="0"/>
          <a:chOff x="0" y="0"/>
          <a:chExt cx="0" cy="0"/>
        </a:xfrm>
      </p:grpSpPr>
      <p:sp>
        <p:nvSpPr>
          <p:cNvPr id="1419" name="Google Shape;1419;g5905e0896c_0_145:notes"/>
          <p:cNvSpPr txBox="1">
            <a:spLocks noGrp="1"/>
          </p:cNvSpPr>
          <p:nvPr>
            <p:ph type="body" idx="1"/>
          </p:nvPr>
        </p:nvSpPr>
        <p:spPr>
          <a:xfrm>
            <a:off x="701042" y="4415793"/>
            <a:ext cx="5608200" cy="4183500"/>
          </a:xfrm>
          <a:prstGeom prst="rect">
            <a:avLst/>
          </a:prstGeom>
        </p:spPr>
        <p:txBody>
          <a:bodyPr spcFirstLastPara="1" wrap="square" lIns="93133" tIns="46556" rIns="93133" bIns="46556" anchor="t" anchorCtr="0">
            <a:noAutofit/>
          </a:bodyPr>
          <a:lstStyle/>
          <a:p>
            <a:pPr marL="0" indent="0"/>
            <a:endParaRPr/>
          </a:p>
        </p:txBody>
      </p:sp>
      <p:sp>
        <p:nvSpPr>
          <p:cNvPr id="1420" name="Google Shape;1420;g5905e0896c_0_14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3886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5"/>
        <p:cNvGrpSpPr/>
        <p:nvPr/>
      </p:nvGrpSpPr>
      <p:grpSpPr>
        <a:xfrm>
          <a:off x="0" y="0"/>
          <a:ext cx="0" cy="0"/>
          <a:chOff x="0" y="0"/>
          <a:chExt cx="0" cy="0"/>
        </a:xfrm>
      </p:grpSpPr>
      <p:sp>
        <p:nvSpPr>
          <p:cNvPr id="1426" name="Google Shape;1426;p88:notes"/>
          <p:cNvSpPr txBox="1">
            <a:spLocks noGrp="1"/>
          </p:cNvSpPr>
          <p:nvPr>
            <p:ph type="body" idx="1"/>
          </p:nvPr>
        </p:nvSpPr>
        <p:spPr>
          <a:xfrm>
            <a:off x="701040" y="4415790"/>
            <a:ext cx="5608320" cy="4183380"/>
          </a:xfrm>
          <a:prstGeom prst="rect">
            <a:avLst/>
          </a:prstGeom>
        </p:spPr>
        <p:txBody>
          <a:bodyPr spcFirstLastPara="1" wrap="square" lIns="93133" tIns="46556" rIns="93133" bIns="46556" anchor="t" anchorCtr="0">
            <a:noAutofit/>
          </a:bodyPr>
          <a:lstStyle/>
          <a:p>
            <a:pPr marL="0" indent="0"/>
            <a:endParaRPr dirty="0"/>
          </a:p>
        </p:txBody>
      </p:sp>
      <p:sp>
        <p:nvSpPr>
          <p:cNvPr id="1427" name="Google Shape;1427;p8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6601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F538E1-29EF-4632-BDD0-8DA201F84EC4}"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34E7D-A358-43DA-9483-9D5E52E2BED7}" type="slidenum">
              <a:rPr lang="en-US" smtClean="0"/>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69008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F538E1-29EF-4632-BDD0-8DA201F84EC4}"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34E7D-A358-43DA-9483-9D5E52E2BED7}" type="slidenum">
              <a:rPr lang="en-US" smtClean="0"/>
              <a:t>‹#›</a:t>
            </a:fld>
            <a:endParaRPr lang="en-US"/>
          </a:p>
        </p:txBody>
      </p:sp>
    </p:spTree>
    <p:extLst>
      <p:ext uri="{BB962C8B-B14F-4D97-AF65-F5344CB8AC3E}">
        <p14:creationId xmlns:p14="http://schemas.microsoft.com/office/powerpoint/2010/main" val="4249107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F538E1-29EF-4632-BDD0-8DA201F84EC4}"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34E7D-A358-43DA-9483-9D5E52E2BED7}" type="slidenum">
              <a:rPr lang="en-US" smtClean="0"/>
              <a:t>‹#›</a:t>
            </a:fld>
            <a:endParaRPr lang="en-US"/>
          </a:p>
        </p:txBody>
      </p:sp>
    </p:spTree>
    <p:extLst>
      <p:ext uri="{BB962C8B-B14F-4D97-AF65-F5344CB8AC3E}">
        <p14:creationId xmlns:p14="http://schemas.microsoft.com/office/powerpoint/2010/main" val="2262034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2968" y="274641"/>
            <a:ext cx="11286067" cy="678951"/>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34E7D-A358-43DA-9483-9D5E52E2BED7}" type="slidenum">
              <a:rPr lang="en-US" smtClean="0"/>
              <a:t>‹#›</a:t>
            </a:fld>
            <a:endParaRPr lang="en-US"/>
          </a:p>
        </p:txBody>
      </p:sp>
      <p:sp>
        <p:nvSpPr>
          <p:cNvPr id="8" name="Text Placeholder 7"/>
          <p:cNvSpPr>
            <a:spLocks noGrp="1"/>
          </p:cNvSpPr>
          <p:nvPr>
            <p:ph type="body" sz="quarter" idx="13"/>
          </p:nvPr>
        </p:nvSpPr>
        <p:spPr>
          <a:xfrm>
            <a:off x="452968" y="889003"/>
            <a:ext cx="11286067" cy="835025"/>
          </a:xfrm>
        </p:spPr>
        <p:txBody>
          <a:bodyPr>
            <a:noAutofit/>
          </a:bodyPr>
          <a:lstStyle>
            <a:lvl1pPr>
              <a:buNone/>
              <a:defRPr sz="1800">
                <a:solidFill>
                  <a:schemeClr val="tx1">
                    <a:lumMod val="95000"/>
                    <a:lumOff val="5000"/>
                  </a:schemeClr>
                </a:solidFill>
              </a:defRPr>
            </a:lvl1pPr>
            <a:lvl2pPr>
              <a:buNone/>
              <a:defRPr sz="1800">
                <a:solidFill>
                  <a:schemeClr val="tx1">
                    <a:lumMod val="95000"/>
                    <a:lumOff val="5000"/>
                  </a:schemeClr>
                </a:solidFill>
              </a:defRPr>
            </a:lvl2pPr>
            <a:lvl3pPr>
              <a:buNone/>
              <a:defRPr sz="1800">
                <a:solidFill>
                  <a:schemeClr val="tx1">
                    <a:lumMod val="95000"/>
                    <a:lumOff val="5000"/>
                  </a:schemeClr>
                </a:solidFill>
              </a:defRPr>
            </a:lvl3pPr>
            <a:lvl4pPr>
              <a:buNone/>
              <a:defRPr sz="1800">
                <a:solidFill>
                  <a:schemeClr val="tx1">
                    <a:lumMod val="95000"/>
                    <a:lumOff val="5000"/>
                  </a:schemeClr>
                </a:solidFill>
              </a:defRPr>
            </a:lvl4pPr>
            <a:lvl5pPr>
              <a:buNone/>
              <a:defRPr sz="1800">
                <a:solidFill>
                  <a:schemeClr val="tx1">
                    <a:lumMod val="95000"/>
                    <a:lumOff val="5000"/>
                  </a:schemeClr>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0037158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Footer Placeholder 4"/>
          <p:cNvSpPr txBox="1">
            <a:spLocks noGrp="1"/>
          </p:cNvSpPr>
          <p:nvPr>
            <p:ph type="ftr" sz="quarter" idx="9"/>
          </p:nvPr>
        </p:nvSpPr>
        <p:spPr/>
        <p:txBody>
          <a:bodyPr/>
          <a:lstStyle>
            <a:lvl1pPr>
              <a:defRPr/>
            </a:lvl1pPr>
          </a:lstStyle>
          <a:p>
            <a:pPr lvl="0"/>
            <a:endParaRPr lang="en-US"/>
          </a:p>
        </p:txBody>
      </p:sp>
      <p:sp>
        <p:nvSpPr>
          <p:cNvPr id="3" name="Slide Number Placeholder 5"/>
          <p:cNvSpPr txBox="1">
            <a:spLocks noGrp="1"/>
          </p:cNvSpPr>
          <p:nvPr>
            <p:ph type="sldNum" sz="quarter" idx="8"/>
          </p:nvPr>
        </p:nvSpPr>
        <p:spPr/>
        <p:txBody>
          <a:bodyPr/>
          <a:lstStyle>
            <a:lvl1pPr>
              <a:defRPr/>
            </a:lvl1pPr>
          </a:lstStyle>
          <a:p>
            <a:pPr lvl="0"/>
            <a:fld id="{CED065DB-B654-4641-9D6A-332F4121F23B}" type="slidenum">
              <a:t>‹#›</a:t>
            </a:fld>
            <a:endParaRPr lang="en-US"/>
          </a:p>
        </p:txBody>
      </p:sp>
    </p:spTree>
    <p:extLst>
      <p:ext uri="{BB962C8B-B14F-4D97-AF65-F5344CB8AC3E}">
        <p14:creationId xmlns:p14="http://schemas.microsoft.com/office/powerpoint/2010/main" val="393838138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660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F538E1-29EF-4632-BDD0-8DA201F84EC4}"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34E7D-A358-43DA-9483-9D5E52E2BED7}" type="slidenum">
              <a:rPr lang="en-US" smtClean="0"/>
              <a:t>‹#›</a:t>
            </a:fld>
            <a:endParaRPr lang="en-US"/>
          </a:p>
        </p:txBody>
      </p:sp>
    </p:spTree>
    <p:extLst>
      <p:ext uri="{BB962C8B-B14F-4D97-AF65-F5344CB8AC3E}">
        <p14:creationId xmlns:p14="http://schemas.microsoft.com/office/powerpoint/2010/main" val="38627561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7F538E1-29EF-4632-BDD0-8DA201F84EC4}"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34E7D-A358-43DA-9483-9D5E52E2BED7}" type="slidenum">
              <a:rPr lang="en-US" smtClean="0"/>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50544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6600"/>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F538E1-29EF-4632-BDD0-8DA201F84EC4}"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34E7D-A358-43DA-9483-9D5E52E2BED7}" type="slidenum">
              <a:rPr lang="en-US" smtClean="0"/>
              <a:t>‹#›</a:t>
            </a:fld>
            <a:endParaRPr lang="en-US"/>
          </a:p>
        </p:txBody>
      </p:sp>
      <p:cxnSp>
        <p:nvCxnSpPr>
          <p:cNvPr id="8" name="Straight Connector 7"/>
          <p:cNvCxnSpPr/>
          <p:nvPr/>
        </p:nvCxnSpPr>
        <p:spPr>
          <a:xfrm>
            <a:off x="610413" y="1371600"/>
            <a:ext cx="10767975" cy="0"/>
          </a:xfrm>
          <a:prstGeom prst="line">
            <a:avLst/>
          </a:prstGeom>
          <a:ln w="158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91668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660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F538E1-29EF-4632-BDD0-8DA201F84EC4}" type="datetimeFigureOut">
              <a:rPr lang="en-US" smtClean="0"/>
              <a:t>10/18/2019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034E7D-A358-43DA-9483-9D5E52E2BED7}" type="slidenum">
              <a:rPr lang="en-US" smtClean="0"/>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554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6600"/>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F538E1-29EF-4632-BDD0-8DA201F84EC4}" type="datetimeFigureOut">
              <a:rPr lang="en-US" smtClean="0"/>
              <a:t>10/18/2019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034E7D-A358-43DA-9483-9D5E52E2BED7}" type="slidenum">
              <a:rPr lang="en-US" smtClean="0"/>
              <a:t>‹#›</a:t>
            </a:fld>
            <a:endParaRPr lang="en-US"/>
          </a:p>
        </p:txBody>
      </p:sp>
    </p:spTree>
    <p:extLst>
      <p:ext uri="{BB962C8B-B14F-4D97-AF65-F5344CB8AC3E}">
        <p14:creationId xmlns:p14="http://schemas.microsoft.com/office/powerpoint/2010/main" val="311902272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538E1-29EF-4632-BDD0-8DA201F84EC4}" type="datetimeFigureOut">
              <a:rPr lang="en-US" smtClean="0"/>
              <a:t>10/18/2019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034E7D-A358-43DA-9483-9D5E52E2BED7}" type="slidenum">
              <a:rPr lang="en-US" smtClean="0"/>
              <a:t>‹#›</a:t>
            </a:fld>
            <a:endParaRPr lang="en-US"/>
          </a:p>
        </p:txBody>
      </p:sp>
    </p:spTree>
    <p:extLst>
      <p:ext uri="{BB962C8B-B14F-4D97-AF65-F5344CB8AC3E}">
        <p14:creationId xmlns:p14="http://schemas.microsoft.com/office/powerpoint/2010/main" val="229125093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7F538E1-29EF-4632-BDD0-8DA201F84EC4}"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34E7D-A358-43DA-9483-9D5E52E2BED7}" type="slidenum">
              <a:rPr lang="en-US" smtClean="0"/>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319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7F538E1-29EF-4632-BDD0-8DA201F84EC4}"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34E7D-A358-43DA-9483-9D5E52E2BED7}" type="slidenum">
              <a:rPr lang="en-US" smtClean="0"/>
              <a:t>‹#›</a:t>
            </a:fld>
            <a:endParaRPr lang="en-US"/>
          </a:p>
        </p:txBody>
      </p:sp>
    </p:spTree>
    <p:extLst>
      <p:ext uri="{BB962C8B-B14F-4D97-AF65-F5344CB8AC3E}">
        <p14:creationId xmlns:p14="http://schemas.microsoft.com/office/powerpoint/2010/main" val="950880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77F538E1-29EF-4632-BDD0-8DA201F84EC4}" type="datetimeFigureOut">
              <a:rPr lang="en-US" smtClean="0"/>
              <a:t>10/18/2019</a:t>
            </a:fld>
            <a:endParaRPr lang="en-US"/>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61034E7D-A358-43DA-9483-9D5E52E2BED7}" type="slidenum">
              <a:rPr lang="en-US" smtClean="0"/>
              <a:t>‹#›</a:t>
            </a:fld>
            <a:endParaRPr lang="en-US"/>
          </a:p>
        </p:txBody>
      </p:sp>
    </p:spTree>
    <p:extLst>
      <p:ext uri="{BB962C8B-B14F-4D97-AF65-F5344CB8AC3E}">
        <p14:creationId xmlns:p14="http://schemas.microsoft.com/office/powerpoint/2010/main" val="39017991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ajit.org/wp-content/uploads/2016/09/NAJITCodeofEthicsFINAL.pdf" TargetMode="External"/><Relationship Id="rId2" Type="http://schemas.openxmlformats.org/officeDocument/2006/relationships/hyperlink" Target="https://ayuda.com/wp-content/uploads/2016/07/156617_Ayuda_Glossary_BreakingSilence-WEB.pdf" TargetMode="External"/><Relationship Id="rId1" Type="http://schemas.openxmlformats.org/officeDocument/2006/relationships/slideLayout" Target="../slideLayouts/slideLayout2.xml"/><Relationship Id="rId4" Type="http://schemas.openxmlformats.org/officeDocument/2006/relationships/hyperlink" Target="https://www.nationallatinonetwork.org/images/Code_of_Professional_Responsibility_for_Interpreters_-DV_case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plainlanguage.gov/resources/content-types/legal-profession/" TargetMode="External"/><Relationship Id="rId2" Type="http://schemas.openxmlformats.org/officeDocument/2006/relationships/hyperlink" Target="https://www.api-gbv.org/resources/interpretation-resource-guide/" TargetMode="External"/><Relationship Id="rId1" Type="http://schemas.openxmlformats.org/officeDocument/2006/relationships/slideLayout" Target="../slideLayouts/slideLayout2.xml"/><Relationship Id="rId4" Type="http://schemas.openxmlformats.org/officeDocument/2006/relationships/hyperlink" Target="https://nmcenterforlanguageaccess.org/cms/en/courts-agencies/judges-portal/how-to-monitor-interpretation"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veipd.org/main/pdf/dbhds_interpreter_evaluation_form_dec_2011.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2ta.org/directory.html" TargetMode="External"/><Relationship Id="rId2" Type="http://schemas.openxmlformats.org/officeDocument/2006/relationships/hyperlink" Target="http://www.lep.gov/map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awnet.org/material/language-access-and-domestic-violence-communicating-limited-english-proficient-individuals" TargetMode="External"/><Relationship Id="rId7" Type="http://schemas.openxmlformats.org/officeDocument/2006/relationships/hyperlink" Target="https://www.ata-chronicle.online/cover-feature/breaking-silence-what-interpreters-need-to-know-about-victim%E2%80%A8services-interpreting/#sthash.CW5GqqI4.dpbs" TargetMode="External"/><Relationship Id="rId2" Type="http://schemas.openxmlformats.org/officeDocument/2006/relationships/hyperlink" Target="https://vawnet.org/material/ensuring-language-access-immigrant-victims-sexual-assault" TargetMode="External"/><Relationship Id="rId1" Type="http://schemas.openxmlformats.org/officeDocument/2006/relationships/slideLayout" Target="../slideLayouts/slideLayout2.xml"/><Relationship Id="rId6" Type="http://schemas.openxmlformats.org/officeDocument/2006/relationships/hyperlink" Target="http://ashakiran.com/Jul2017/trauma-informed-interpreting-2" TargetMode="External"/><Relationship Id="rId5" Type="http://schemas.openxmlformats.org/officeDocument/2006/relationships/hyperlink" Target="https://ayuda.com/what-we-do/language-services/#1525657165588-19a63918-e5d5" TargetMode="External"/><Relationship Id="rId4" Type="http://schemas.openxmlformats.org/officeDocument/2006/relationships/hyperlink" Target="https://advocacyinactionnm.org/wp-content/uploads/2017/02/Trauma-informed-Interpretation.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healthtranslations.vic.gov.au/bhcv2/bhcht.nsf/findyourlanguage?openform" TargetMode="External"/><Relationship Id="rId2" Type="http://schemas.openxmlformats.org/officeDocument/2006/relationships/hyperlink" Target="https://www.dhs.gov/xlibrary/assets/crcl/crcl-i-speak-poster.pdf" TargetMode="External"/><Relationship Id="rId1" Type="http://schemas.openxmlformats.org/officeDocument/2006/relationships/slideLayout" Target="../slideLayouts/slideLayout2.xml"/><Relationship Id="rId5" Type="http://schemas.openxmlformats.org/officeDocument/2006/relationships/hyperlink" Target="https://www.wascla.org/library/item.389482-For_Attorneys_Examining_Witnesses_through_and_Interpreter" TargetMode="External"/><Relationship Id="rId4" Type="http://schemas.openxmlformats.org/officeDocument/2006/relationships/hyperlink" Target="https://www.api-gbv.org/resources/working-with-interpreter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pi-gbv.org/resources/limited-english-proficiency/" TargetMode="External"/><Relationship Id="rId2" Type="http://schemas.openxmlformats.org/officeDocument/2006/relationships/hyperlink" Target="https://www.ncsc.org/education-and-careers/state-interpreter-certification/~/media/files/pdf/education%20and%20careers/state%20interpreter%20certification/guide%20to%20translation%20practices%206-14-11.ashx" TargetMode="External"/><Relationship Id="rId1" Type="http://schemas.openxmlformats.org/officeDocument/2006/relationships/slideLayout" Target="../slideLayouts/slideLayout2.xml"/><Relationship Id="rId5" Type="http://schemas.openxmlformats.org/officeDocument/2006/relationships/hyperlink" Target="https://gulfcoastjewishfamilyandcommunityservices.org/wp-content/uploads/2018/04/Working-with-Interpreters.pdf" TargetMode="External"/><Relationship Id="rId4" Type="http://schemas.openxmlformats.org/officeDocument/2006/relationships/hyperlink" Target="https://ayuda.com/wp-content/uploads/2017/06/Working_With_Interpreters_2016.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Ensuring meaningful access to services for domestic violence and sexual assault survivors</a:t>
            </a:r>
            <a:endParaRPr lang="en-US" dirty="0"/>
          </a:p>
        </p:txBody>
      </p:sp>
      <p:sp>
        <p:nvSpPr>
          <p:cNvPr id="3" name="Subtitle 2"/>
          <p:cNvSpPr>
            <a:spLocks noGrp="1"/>
          </p:cNvSpPr>
          <p:nvPr>
            <p:ph type="subTitle" idx="1"/>
          </p:nvPr>
        </p:nvSpPr>
        <p:spPr/>
        <p:txBody>
          <a:bodyPr/>
          <a:lstStyle/>
          <a:p>
            <a:r>
              <a:rPr lang="en-US" dirty="0" smtClean="0"/>
              <a:t>Ana Paula Noguez Mercado</a:t>
            </a:r>
          </a:p>
          <a:p>
            <a:r>
              <a:rPr lang="en-US" dirty="0" smtClean="0"/>
              <a:t>Asian Pacific Institute on Gender-Based Violence</a:t>
            </a:r>
            <a:endParaRPr lang="en-US" dirty="0"/>
          </a:p>
        </p:txBody>
      </p:sp>
      <p:sp>
        <p:nvSpPr>
          <p:cNvPr id="4" name="TextBox 3"/>
          <p:cNvSpPr txBox="1"/>
          <p:nvPr/>
        </p:nvSpPr>
        <p:spPr>
          <a:xfrm>
            <a:off x="914400" y="5934670"/>
            <a:ext cx="11277600" cy="738664"/>
          </a:xfrm>
          <a:prstGeom prst="rect">
            <a:avLst/>
          </a:prstGeom>
          <a:noFill/>
        </p:spPr>
        <p:txBody>
          <a:bodyPr wrap="square" rtlCol="0">
            <a:spAutoFit/>
          </a:bodyPr>
          <a:lstStyle/>
          <a:p>
            <a:r>
              <a:rPr lang="en-US" sz="1400" dirty="0" smtClean="0"/>
              <a:t>This project was supported by Grant No. 2018-TA-AX-K011 awarded by the Office of Violence Against Women, U.S. Department of Justice. The opinions, findings, conclusions and recommendations expressed in this publication/program/exhibition are those of the author(s) and do not necessarily reflect the views of the Department of Justice, Office on Violence Against Women</a:t>
            </a:r>
            <a:r>
              <a:rPr lang="en-US" sz="1400" dirty="0"/>
              <a:t>.</a:t>
            </a:r>
          </a:p>
        </p:txBody>
      </p:sp>
    </p:spTree>
    <p:extLst>
      <p:ext uri="{BB962C8B-B14F-4D97-AF65-F5344CB8AC3E}">
        <p14:creationId xmlns:p14="http://schemas.microsoft.com/office/powerpoint/2010/main" val="2087209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2388"/>
            <a:ext cx="10972800" cy="5794612"/>
          </a:xfrm>
        </p:spPr>
        <p:txBody>
          <a:bodyPr>
            <a:normAutofit/>
          </a:bodyPr>
          <a:lstStyle/>
          <a:p>
            <a:pPr marL="284163" indent="-284163">
              <a:buClrTx/>
              <a:buFont typeface="+mj-lt"/>
              <a:buAutoNum type="arabicPeriod" startAt="5"/>
            </a:pPr>
            <a:r>
              <a:rPr lang="en-US" sz="2000" b="1" dirty="0" smtClean="0">
                <a:latin typeface="Calibri Light" panose="020F0302020204030204" pitchFamily="34" charset="0"/>
                <a:cs typeface="Calibri Light" panose="020F0302020204030204" pitchFamily="34" charset="0"/>
              </a:rPr>
              <a:t>Provide key materials in advance to interpreters so they can prepare and study the terminology to be used</a:t>
            </a:r>
          </a:p>
          <a:p>
            <a:pPr lvl="1"/>
            <a:r>
              <a:rPr lang="en-US" dirty="0" err="1" smtClean="0">
                <a:latin typeface="Calibri Light" panose="020F0302020204030204" pitchFamily="34" charset="0"/>
                <a:cs typeface="Calibri Light" panose="020F0302020204030204" pitchFamily="34" charset="0"/>
              </a:rPr>
              <a:t>Ayuda</a:t>
            </a:r>
            <a:r>
              <a:rPr lang="en-US" dirty="0" smtClean="0">
                <a:latin typeface="Calibri Light" panose="020F0302020204030204" pitchFamily="34" charset="0"/>
                <a:cs typeface="Calibri Light" panose="020F0302020204030204" pitchFamily="34" charset="0"/>
              </a:rPr>
              <a:t>, A Glossary of Victim Services Terminology, </a:t>
            </a:r>
          </a:p>
          <a:p>
            <a:pPr marL="274320" lvl="1" indent="0">
              <a:buNone/>
            </a:pPr>
            <a:r>
              <a:rPr lang="en-US" b="1" dirty="0" smtClean="0">
                <a:latin typeface="Calibri Light" panose="020F0302020204030204" pitchFamily="34" charset="0"/>
                <a:cs typeface="Calibri Light" panose="020F0302020204030204" pitchFamily="34" charset="0"/>
                <a:hlinkClick r:id="rId2"/>
              </a:rPr>
              <a:t>https</a:t>
            </a:r>
            <a:r>
              <a:rPr lang="en-US" b="1" dirty="0">
                <a:latin typeface="Calibri Light" panose="020F0302020204030204" pitchFamily="34" charset="0"/>
                <a:cs typeface="Calibri Light" panose="020F0302020204030204" pitchFamily="34" charset="0"/>
                <a:hlinkClick r:id="rId2"/>
              </a:rPr>
              <a:t>://</a:t>
            </a:r>
            <a:r>
              <a:rPr lang="en-US" b="1" dirty="0" smtClean="0">
                <a:latin typeface="Calibri Light" panose="020F0302020204030204" pitchFamily="34" charset="0"/>
                <a:cs typeface="Calibri Light" panose="020F0302020204030204" pitchFamily="34" charset="0"/>
                <a:hlinkClick r:id="rId2"/>
              </a:rPr>
              <a:t>ayuda.com/wp-content/uploads/2016/07/156617_Ayuda_Glossary_BreakingSilence-WEB.pdf</a:t>
            </a:r>
            <a:endParaRPr lang="en-US" b="1" dirty="0" smtClean="0">
              <a:latin typeface="Calibri Light" panose="020F0302020204030204" pitchFamily="34" charset="0"/>
              <a:cs typeface="Calibri Light" panose="020F0302020204030204" pitchFamily="34" charset="0"/>
            </a:endParaRPr>
          </a:p>
          <a:p>
            <a:pPr marL="0" indent="0">
              <a:buNone/>
            </a:pPr>
            <a:r>
              <a:rPr lang="en-US" sz="2000" b="1" dirty="0" smtClean="0">
                <a:latin typeface="Calibri Light" panose="020F0302020204030204" pitchFamily="34" charset="0"/>
                <a:cs typeface="Calibri Light" panose="020F0302020204030204" pitchFamily="34" charset="0"/>
              </a:rPr>
              <a:t>6. Familiarize yourself with Interpreter’s Ethics and Professional Responsibilities</a:t>
            </a:r>
          </a:p>
          <a:p>
            <a:pPr marL="274320" lvl="1" indent="0">
              <a:buNone/>
            </a:pPr>
            <a:r>
              <a:rPr lang="en-US" dirty="0" smtClean="0">
                <a:latin typeface="Calibri Light" panose="020F0302020204030204" pitchFamily="34" charset="0"/>
                <a:cs typeface="Calibri Light" panose="020F0302020204030204" pitchFamily="34" charset="0"/>
              </a:rPr>
              <a:t>Legal interpreters are subject to codes of ethical practice. </a:t>
            </a:r>
            <a:r>
              <a:rPr lang="en-US" dirty="0">
                <a:latin typeface="Calibri Light" panose="020F0302020204030204" pitchFamily="34" charset="0"/>
                <a:cs typeface="Calibri Light" panose="020F0302020204030204" pitchFamily="34" charset="0"/>
              </a:rPr>
              <a:t>Confidentiality, accuracy and completeness in interpretation can be a matter of life and death for victims of domestic violence, especially in remote communities.</a:t>
            </a:r>
            <a:r>
              <a:rPr lang="en-US" dirty="0" smtClean="0">
                <a:latin typeface="Calibri Light" panose="020F0302020204030204" pitchFamily="34" charset="0"/>
                <a:cs typeface="Calibri Light" panose="020F0302020204030204" pitchFamily="34" charset="0"/>
              </a:rPr>
              <a:t> Learn about interpreter’s duties, protocols and standards to ensure the interpreters you work with adhere to them. </a:t>
            </a:r>
          </a:p>
          <a:p>
            <a:pPr lvl="1"/>
            <a:r>
              <a:rPr lang="en-US" dirty="0" smtClean="0">
                <a:latin typeface="Calibri Light" panose="020F0302020204030204" pitchFamily="34" charset="0"/>
                <a:cs typeface="Calibri Light" panose="020F0302020204030204" pitchFamily="34" charset="0"/>
              </a:rPr>
              <a:t>NAJIT, Code of Ethics and </a:t>
            </a:r>
            <a:r>
              <a:rPr lang="en-US" dirty="0">
                <a:latin typeface="Calibri Light" panose="020F0302020204030204" pitchFamily="34" charset="0"/>
                <a:cs typeface="Calibri Light" panose="020F0302020204030204" pitchFamily="34" charset="0"/>
              </a:rPr>
              <a:t>Professional Responsibilities, </a:t>
            </a:r>
            <a:r>
              <a:rPr lang="en-US" dirty="0">
                <a:latin typeface="Calibri Light" panose="020F0302020204030204" pitchFamily="34" charset="0"/>
                <a:cs typeface="Calibri Light" panose="020F0302020204030204" pitchFamily="34" charset="0"/>
                <a:hlinkClick r:id="rId3"/>
              </a:rPr>
              <a:t>https://</a:t>
            </a:r>
            <a:r>
              <a:rPr lang="en-US" dirty="0" smtClean="0">
                <a:latin typeface="Calibri Light" panose="020F0302020204030204" pitchFamily="34" charset="0"/>
                <a:cs typeface="Calibri Light" panose="020F0302020204030204" pitchFamily="34" charset="0"/>
                <a:hlinkClick r:id="rId3"/>
              </a:rPr>
              <a:t>najit.org/wp-content/uploads/2016/09/NAJITCodeofEthicsFINAL.pdf</a:t>
            </a:r>
            <a:endParaRPr lang="en-US" dirty="0" smtClean="0">
              <a:latin typeface="Calibri Light" panose="020F0302020204030204" pitchFamily="34" charset="0"/>
              <a:cs typeface="Calibri Light" panose="020F0302020204030204" pitchFamily="34" charset="0"/>
            </a:endParaRPr>
          </a:p>
          <a:p>
            <a:pPr lvl="1"/>
            <a:r>
              <a:rPr lang="en-US" dirty="0" err="1">
                <a:latin typeface="Calibri Light" panose="020F0302020204030204" pitchFamily="34" charset="0"/>
                <a:cs typeface="Calibri Light" panose="020F0302020204030204" pitchFamily="34" charset="0"/>
              </a:rPr>
              <a:t>Uekert</a:t>
            </a:r>
            <a:r>
              <a:rPr lang="en-US" dirty="0">
                <a:latin typeface="Calibri Light" panose="020F0302020204030204" pitchFamily="34" charset="0"/>
                <a:cs typeface="Calibri Light" panose="020F0302020204030204" pitchFamily="34" charset="0"/>
              </a:rPr>
              <a:t>, B. K., </a:t>
            </a:r>
            <a:r>
              <a:rPr lang="en-US" dirty="0" smtClean="0">
                <a:latin typeface="Calibri Light" panose="020F0302020204030204" pitchFamily="34" charset="0"/>
                <a:cs typeface="Calibri Light" panose="020F0302020204030204" pitchFamily="34" charset="0"/>
              </a:rPr>
              <a:t>Peters, et al., Code </a:t>
            </a:r>
            <a:r>
              <a:rPr lang="en-US" dirty="0">
                <a:latin typeface="Calibri Light" panose="020F0302020204030204" pitchFamily="34" charset="0"/>
                <a:cs typeface="Calibri Light" panose="020F0302020204030204" pitchFamily="34" charset="0"/>
              </a:rPr>
              <a:t>of Professional Responsibility for Interpreters Serving LEP Victims of Domestic Violence</a:t>
            </a:r>
            <a:r>
              <a:rPr lang="en-US" dirty="0" smtClean="0">
                <a:latin typeface="Calibri Light" panose="020F0302020204030204" pitchFamily="34" charset="0"/>
                <a:cs typeface="Calibri Light" panose="020F0302020204030204" pitchFamily="34" charset="0"/>
              </a:rPr>
              <a:t>, </a:t>
            </a:r>
            <a:r>
              <a:rPr lang="en-US" dirty="0" smtClean="0">
                <a:latin typeface="Calibri Light" panose="020F0302020204030204" pitchFamily="34" charset="0"/>
                <a:cs typeface="Calibri Light" panose="020F0302020204030204" pitchFamily="34" charset="0"/>
                <a:hlinkClick r:id="rId4"/>
              </a:rPr>
              <a:t>https</a:t>
            </a:r>
            <a:r>
              <a:rPr lang="en-US" dirty="0">
                <a:latin typeface="Calibri Light" panose="020F0302020204030204" pitchFamily="34" charset="0"/>
                <a:cs typeface="Calibri Light" panose="020F0302020204030204" pitchFamily="34" charset="0"/>
                <a:hlinkClick r:id="rId4"/>
              </a:rPr>
              <a:t>://www.nationallatinonetwork.org/images/Code_of_Professional_Responsibility_for_Interpreters_-</a:t>
            </a:r>
            <a:r>
              <a:rPr lang="en-US" dirty="0" smtClean="0">
                <a:latin typeface="Calibri Light" panose="020F0302020204030204" pitchFamily="34" charset="0"/>
                <a:cs typeface="Calibri Light" panose="020F0302020204030204" pitchFamily="34" charset="0"/>
                <a:hlinkClick r:id="rId4"/>
              </a:rPr>
              <a:t>DV_cases.pdf</a:t>
            </a:r>
            <a:endParaRPr lang="en-US" dirty="0" smtClean="0">
              <a:latin typeface="Calibri Light" panose="020F0302020204030204" pitchFamily="34" charset="0"/>
              <a:cs typeface="Calibri Light" panose="020F0302020204030204" pitchFamily="34" charset="0"/>
            </a:endParaRPr>
          </a:p>
          <a:p>
            <a:pPr lvl="1"/>
            <a:endParaRPr lang="en-US"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605450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7309"/>
            <a:ext cx="10972800" cy="990600"/>
          </a:xfrm>
        </p:spPr>
        <p:txBody>
          <a:bodyPr>
            <a:normAutofit/>
          </a:bodyPr>
          <a:lstStyle/>
          <a:p>
            <a:r>
              <a:rPr lang="en-US" b="1" dirty="0"/>
              <a:t>DURING THE </a:t>
            </a:r>
            <a:r>
              <a:rPr lang="en-US" b="1" dirty="0" smtClean="0"/>
              <a:t>ENCOUNTER</a:t>
            </a:r>
            <a:endParaRPr lang="en-US" dirty="0"/>
          </a:p>
        </p:txBody>
      </p:sp>
      <p:sp>
        <p:nvSpPr>
          <p:cNvPr id="3" name="Content Placeholder 2"/>
          <p:cNvSpPr>
            <a:spLocks noGrp="1"/>
          </p:cNvSpPr>
          <p:nvPr>
            <p:ph idx="1"/>
          </p:nvPr>
        </p:nvSpPr>
        <p:spPr>
          <a:xfrm>
            <a:off x="609600" y="1227909"/>
            <a:ext cx="10972800" cy="5381897"/>
          </a:xfrm>
        </p:spPr>
        <p:txBody>
          <a:bodyPr>
            <a:normAutofit fontScale="92500" lnSpcReduction="20000"/>
          </a:bodyPr>
          <a:lstStyle/>
          <a:p>
            <a:pPr marL="0" indent="0">
              <a:buNone/>
            </a:pPr>
            <a:r>
              <a:rPr lang="en-US" b="1" dirty="0" smtClean="0">
                <a:latin typeface="Calibri Light" panose="020F0302020204030204" pitchFamily="34" charset="0"/>
                <a:cs typeface="Calibri Light" panose="020F0302020204030204" pitchFamily="34" charset="0"/>
              </a:rPr>
              <a:t>1. Facilitate a pre-session with your client and the interpreter, arrange appropriate seating</a:t>
            </a:r>
          </a:p>
          <a:p>
            <a:pPr marL="341313" indent="0">
              <a:buNone/>
            </a:pPr>
            <a:r>
              <a:rPr lang="en-US" dirty="0" smtClean="0">
                <a:latin typeface="Calibri Light" panose="020F0302020204030204" pitchFamily="34" charset="0"/>
                <a:cs typeface="Calibri Light" panose="020F0302020204030204" pitchFamily="34" charset="0"/>
              </a:rPr>
              <a:t>Explain confidentiality, roles and responsibilities as well as basic guidelines on how the session will transpire. </a:t>
            </a:r>
          </a:p>
          <a:p>
            <a:pPr lvl="1"/>
            <a:r>
              <a:rPr lang="en-US" b="1" dirty="0">
                <a:latin typeface="Calibri Light" panose="020F0302020204030204" pitchFamily="34" charset="0"/>
                <a:cs typeface="Calibri Light" panose="020F0302020204030204" pitchFamily="34" charset="0"/>
              </a:rPr>
              <a:t>API-GBV,  Resource Guide for Advocates and Attorneys on Interpretation Services for Domestic Violence Victims,</a:t>
            </a:r>
          </a:p>
          <a:p>
            <a:pPr marL="274320" lvl="1" indent="0">
              <a:buNone/>
            </a:pPr>
            <a:r>
              <a:rPr lang="en-US" dirty="0">
                <a:latin typeface="Calibri Light" panose="020F0302020204030204" pitchFamily="34" charset="0"/>
                <a:cs typeface="Calibri Light" panose="020F0302020204030204" pitchFamily="34" charset="0"/>
                <a:hlinkClick r:id="rId2"/>
              </a:rPr>
              <a:t>https://www.api-gbv.org/resources/interpretation-resource-guide/</a:t>
            </a:r>
            <a:endParaRPr lang="en-US" b="1" dirty="0">
              <a:latin typeface="Calibri Light" panose="020F0302020204030204" pitchFamily="34" charset="0"/>
              <a:cs typeface="Calibri Light" panose="020F0302020204030204" pitchFamily="34" charset="0"/>
            </a:endParaRPr>
          </a:p>
          <a:p>
            <a:pPr marL="0" indent="0">
              <a:buNone/>
            </a:pPr>
            <a:endParaRPr lang="en-US" b="1" dirty="0">
              <a:latin typeface="Calibri Light" panose="020F0302020204030204" pitchFamily="34" charset="0"/>
              <a:cs typeface="Calibri Light" panose="020F0302020204030204" pitchFamily="34" charset="0"/>
            </a:endParaRPr>
          </a:p>
          <a:p>
            <a:pPr marL="0" indent="0">
              <a:buNone/>
            </a:pPr>
            <a:r>
              <a:rPr lang="en-US" b="1" dirty="0" smtClean="0">
                <a:latin typeface="Calibri Light" panose="020F0302020204030204" pitchFamily="34" charset="0"/>
                <a:cs typeface="Calibri Light" panose="020F0302020204030204" pitchFamily="34" charset="0"/>
              </a:rPr>
              <a:t>2. Use Plain Language</a:t>
            </a:r>
          </a:p>
          <a:p>
            <a:pPr marL="274320" lvl="1" indent="0" defTabSz="801688">
              <a:buNone/>
            </a:pPr>
            <a:r>
              <a:rPr lang="en-US" dirty="0" smtClean="0">
                <a:latin typeface="Calibri Light" panose="020F0302020204030204" pitchFamily="34" charset="0"/>
                <a:cs typeface="Calibri Light" panose="020F0302020204030204" pitchFamily="34" charset="0"/>
              </a:rPr>
              <a:t>Do not expect interpreters to change your words. To ensure survivors are able to understand clearly what you are trying to convey, and to achieve a more concise and effective communication, </a:t>
            </a:r>
            <a:r>
              <a:rPr lang="en-US" dirty="0">
                <a:latin typeface="Calibri Light" panose="020F0302020204030204" pitchFamily="34" charset="0"/>
                <a:cs typeface="Calibri Light" panose="020F0302020204030204" pitchFamily="34" charset="0"/>
              </a:rPr>
              <a:t>use plain </a:t>
            </a:r>
            <a:r>
              <a:rPr lang="en-US" dirty="0" smtClean="0">
                <a:latin typeface="Calibri Light" panose="020F0302020204030204" pitchFamily="34" charset="0"/>
                <a:cs typeface="Calibri Light" panose="020F0302020204030204" pitchFamily="34" charset="0"/>
              </a:rPr>
              <a:t>language.</a:t>
            </a:r>
          </a:p>
          <a:p>
            <a:pPr lvl="1" defTabSz="801688"/>
            <a:r>
              <a:rPr lang="en-US" dirty="0">
                <a:latin typeface="Calibri Light" panose="020F0302020204030204" pitchFamily="34" charset="0"/>
                <a:cs typeface="Calibri Light" panose="020F0302020204030204" pitchFamily="34" charset="0"/>
              </a:rPr>
              <a:t>The Plain Language Action and Information </a:t>
            </a:r>
            <a:r>
              <a:rPr lang="en-US" dirty="0" smtClean="0">
                <a:latin typeface="Calibri Light" panose="020F0302020204030204" pitchFamily="34" charset="0"/>
                <a:cs typeface="Calibri Light" panose="020F0302020204030204" pitchFamily="34" charset="0"/>
              </a:rPr>
              <a:t>Network, Plain Language in the Legal Profession, </a:t>
            </a:r>
            <a:r>
              <a:rPr lang="en-US" dirty="0">
                <a:latin typeface="Calibri Light" panose="020F0302020204030204" pitchFamily="34" charset="0"/>
                <a:cs typeface="Calibri Light" panose="020F0302020204030204" pitchFamily="34" charset="0"/>
                <a:hlinkClick r:id="rId3"/>
              </a:rPr>
              <a:t>https://www.plainlanguage.gov/resources/content-types/legal-profession/</a:t>
            </a:r>
            <a:r>
              <a:rPr lang="en-US" dirty="0" smtClean="0">
                <a:latin typeface="Calibri Light" panose="020F0302020204030204" pitchFamily="34" charset="0"/>
                <a:cs typeface="Calibri Light" panose="020F0302020204030204" pitchFamily="34" charset="0"/>
              </a:rPr>
              <a:t> </a:t>
            </a:r>
            <a:endParaRPr lang="en-US" dirty="0">
              <a:latin typeface="Calibri Light" panose="020F0302020204030204" pitchFamily="34" charset="0"/>
              <a:cs typeface="Calibri Light" panose="020F0302020204030204" pitchFamily="34" charset="0"/>
            </a:endParaRPr>
          </a:p>
          <a:p>
            <a:endParaRPr lang="en-US" dirty="0" smtClean="0">
              <a:latin typeface="Calibri Light" panose="020F0302020204030204" pitchFamily="34" charset="0"/>
              <a:cs typeface="Calibri Light" panose="020F0302020204030204" pitchFamily="34" charset="0"/>
            </a:endParaRPr>
          </a:p>
          <a:p>
            <a:pPr marL="0" indent="0">
              <a:buNone/>
            </a:pPr>
            <a:r>
              <a:rPr lang="en-US" b="1" dirty="0" smtClean="0">
                <a:latin typeface="Calibri Light" panose="020F0302020204030204" pitchFamily="34" charset="0"/>
                <a:cs typeface="Calibri Light" panose="020F0302020204030204" pitchFamily="34" charset="0"/>
              </a:rPr>
              <a:t>3. Follow Interpretation Protocols for Legal Proceedings</a:t>
            </a:r>
          </a:p>
          <a:p>
            <a:pPr lvl="1"/>
            <a:r>
              <a:rPr lang="en-US" b="1" dirty="0" smtClean="0">
                <a:latin typeface="Calibri Light" panose="020F0302020204030204" pitchFamily="34" charset="0"/>
                <a:cs typeface="Calibri Light" panose="020F0302020204030204" pitchFamily="34" charset="0"/>
              </a:rPr>
              <a:t>"</a:t>
            </a:r>
            <a:r>
              <a:rPr lang="en-US" b="1" dirty="0">
                <a:latin typeface="Calibri Light" panose="020F0302020204030204" pitchFamily="34" charset="0"/>
                <a:cs typeface="Calibri Light" panose="020F0302020204030204" pitchFamily="34" charset="0"/>
              </a:rPr>
              <a:t>Listen with your </a:t>
            </a:r>
            <a:r>
              <a:rPr lang="en-US" b="1" dirty="0" smtClean="0">
                <a:latin typeface="Calibri Light" panose="020F0302020204030204" pitchFamily="34" charset="0"/>
                <a:cs typeface="Calibri Light" panose="020F0302020204030204" pitchFamily="34" charset="0"/>
              </a:rPr>
              <a:t>Eyes“ - </a:t>
            </a:r>
            <a:r>
              <a:rPr lang="en-US" b="1" dirty="0">
                <a:latin typeface="Calibri Light" panose="020F0302020204030204" pitchFamily="34" charset="0"/>
                <a:cs typeface="Calibri Light" panose="020F0302020204030204" pitchFamily="34" charset="0"/>
              </a:rPr>
              <a:t> How can you monitor the Interpretation</a:t>
            </a:r>
            <a:r>
              <a:rPr lang="en-US" b="1" dirty="0" smtClean="0">
                <a:latin typeface="Calibri Light" panose="020F0302020204030204" pitchFamily="34" charset="0"/>
                <a:cs typeface="Calibri Light" panose="020F0302020204030204" pitchFamily="34" charset="0"/>
              </a:rPr>
              <a:t>?</a:t>
            </a:r>
            <a:r>
              <a:rPr lang="en-US" dirty="0" smtClean="0">
                <a:latin typeface="Calibri Light" panose="020F0302020204030204" pitchFamily="34" charset="0"/>
                <a:cs typeface="Calibri Light" panose="020F0302020204030204" pitchFamily="34" charset="0"/>
              </a:rPr>
              <a:t> </a:t>
            </a:r>
            <a:r>
              <a:rPr lang="en-US" dirty="0" smtClean="0">
                <a:latin typeface="Calibri Light" panose="020F0302020204030204" pitchFamily="34" charset="0"/>
                <a:cs typeface="Calibri Light" panose="020F0302020204030204" pitchFamily="34" charset="0"/>
                <a:hlinkClick r:id="rId4"/>
              </a:rPr>
              <a:t>https</a:t>
            </a:r>
            <a:r>
              <a:rPr lang="en-US" dirty="0">
                <a:latin typeface="Calibri Light" panose="020F0302020204030204" pitchFamily="34" charset="0"/>
                <a:cs typeface="Calibri Light" panose="020F0302020204030204" pitchFamily="34" charset="0"/>
                <a:hlinkClick r:id="rId4"/>
              </a:rPr>
              <a:t>://nmcenterforlanguageaccess.org/cms/en/courts-agencies/judges-portal/how-to-monitor-interpretation</a:t>
            </a:r>
            <a:endParaRPr lang="en-US" dirty="0">
              <a:latin typeface="Calibri Light" panose="020F0302020204030204" pitchFamily="34" charset="0"/>
              <a:cs typeface="Calibri Light" panose="020F0302020204030204" pitchFamily="34" charset="0"/>
            </a:endParaRPr>
          </a:p>
        </p:txBody>
      </p:sp>
      <p:cxnSp>
        <p:nvCxnSpPr>
          <p:cNvPr id="4" name="Google Shape;211;p31" descr="Yellow straight line to frame slide title"/>
          <p:cNvCxnSpPr/>
          <p:nvPr/>
        </p:nvCxnSpPr>
        <p:spPr>
          <a:xfrm>
            <a:off x="609600" y="1597325"/>
            <a:ext cx="8075981" cy="0"/>
          </a:xfrm>
          <a:prstGeom prst="straightConnector1">
            <a:avLst/>
          </a:prstGeom>
          <a:noFill/>
          <a:ln w="15875" cap="flat" cmpd="sng">
            <a:solidFill>
              <a:srgbClr val="FABC76"/>
            </a:solidFill>
            <a:prstDash val="solid"/>
            <a:miter lim="800000"/>
            <a:headEnd type="none" w="sm" len="sm"/>
            <a:tailEnd type="none" w="sm" len="sm"/>
          </a:ln>
        </p:spPr>
      </p:cxnSp>
    </p:spTree>
    <p:extLst>
      <p:ext uri="{BB962C8B-B14F-4D97-AF65-F5344CB8AC3E}">
        <p14:creationId xmlns:p14="http://schemas.microsoft.com/office/powerpoint/2010/main" val="1725416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AFTER THE ENCOUNTER</a:t>
            </a:r>
            <a:r>
              <a:rPr lang="en-US" dirty="0"/>
              <a:t/>
            </a:r>
            <a:br>
              <a:rPr lang="en-US" dirty="0"/>
            </a:br>
            <a:endParaRPr lang="en-US" dirty="0"/>
          </a:p>
        </p:txBody>
      </p:sp>
      <p:sp>
        <p:nvSpPr>
          <p:cNvPr id="3" name="Content Placeholder 2"/>
          <p:cNvSpPr>
            <a:spLocks noGrp="1"/>
          </p:cNvSpPr>
          <p:nvPr>
            <p:ph idx="1"/>
          </p:nvPr>
        </p:nvSpPr>
        <p:spPr/>
        <p:txBody>
          <a:bodyPr/>
          <a:lstStyle/>
          <a:p>
            <a:pPr marL="457200" indent="-457200">
              <a:buAutoNum type="arabicPeriod"/>
            </a:pPr>
            <a:r>
              <a:rPr lang="en-US" b="1" dirty="0" smtClean="0">
                <a:latin typeface="Calibri Light" panose="020F0302020204030204" pitchFamily="34" charset="0"/>
                <a:cs typeface="Calibri Light" panose="020F0302020204030204" pitchFamily="34" charset="0"/>
              </a:rPr>
              <a:t>Evaluate interpreter's performance </a:t>
            </a:r>
          </a:p>
          <a:p>
            <a:pPr lvl="1"/>
            <a:r>
              <a:rPr lang="en-US" dirty="0" smtClean="0">
                <a:latin typeface="Calibri Light" panose="020F0302020204030204" pitchFamily="34" charset="0"/>
                <a:cs typeface="Calibri Light" panose="020F0302020204030204" pitchFamily="34" charset="0"/>
              </a:rPr>
              <a:t>Evaluation sample: </a:t>
            </a:r>
            <a:r>
              <a:rPr lang="en-US" dirty="0" smtClean="0">
                <a:latin typeface="Calibri Light" panose="020F0302020204030204" pitchFamily="34" charset="0"/>
                <a:cs typeface="Calibri Light" panose="020F0302020204030204" pitchFamily="34" charset="0"/>
                <a:hlinkClick r:id="rId2"/>
              </a:rPr>
              <a:t>https</a:t>
            </a:r>
            <a:r>
              <a:rPr lang="en-US" dirty="0">
                <a:latin typeface="Calibri Light" panose="020F0302020204030204" pitchFamily="34" charset="0"/>
                <a:cs typeface="Calibri Light" panose="020F0302020204030204" pitchFamily="34" charset="0"/>
                <a:hlinkClick r:id="rId2"/>
              </a:rPr>
              <a:t>://</a:t>
            </a:r>
            <a:r>
              <a:rPr lang="en-US" dirty="0" smtClean="0">
                <a:latin typeface="Calibri Light" panose="020F0302020204030204" pitchFamily="34" charset="0"/>
                <a:cs typeface="Calibri Light" panose="020F0302020204030204" pitchFamily="34" charset="0"/>
                <a:hlinkClick r:id="rId2"/>
              </a:rPr>
              <a:t>www.veipd.org/main/pdf/dbhds_interpreter_evaluation_form_dec_2011.pdf</a:t>
            </a:r>
            <a:endParaRPr lang="en-US" dirty="0" smtClean="0">
              <a:latin typeface="Calibri Light" panose="020F0302020204030204" pitchFamily="34" charset="0"/>
              <a:cs typeface="Calibri Light" panose="020F0302020204030204" pitchFamily="34" charset="0"/>
            </a:endParaRPr>
          </a:p>
          <a:p>
            <a:pPr marL="0" indent="0">
              <a:buNone/>
            </a:pPr>
            <a:endParaRPr lang="en-US" b="1" dirty="0" smtClean="0">
              <a:latin typeface="Calibri Light" panose="020F0302020204030204" pitchFamily="34" charset="0"/>
              <a:cs typeface="Calibri Light" panose="020F0302020204030204" pitchFamily="34" charset="0"/>
            </a:endParaRPr>
          </a:p>
          <a:p>
            <a:pPr marL="0" indent="0">
              <a:buNone/>
            </a:pPr>
            <a:r>
              <a:rPr lang="en-US" b="1" dirty="0" smtClean="0">
                <a:latin typeface="Calibri Light" panose="020F0302020204030204" pitchFamily="34" charset="0"/>
                <a:cs typeface="Calibri Light" panose="020F0302020204030204" pitchFamily="34" charset="0"/>
              </a:rPr>
              <a:t>2.    Discuss any difficulties or concerns with client</a:t>
            </a:r>
            <a:endParaRPr lang="en-US" b="1"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812282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21"/>
        <p:cNvGrpSpPr/>
        <p:nvPr/>
      </p:nvGrpSpPr>
      <p:grpSpPr>
        <a:xfrm>
          <a:off x="0" y="0"/>
          <a:ext cx="0" cy="0"/>
          <a:chOff x="0" y="0"/>
          <a:chExt cx="0" cy="0"/>
        </a:xfrm>
      </p:grpSpPr>
      <p:sp>
        <p:nvSpPr>
          <p:cNvPr id="1422" name="Google Shape;1422;p149"/>
          <p:cNvSpPr txBox="1">
            <a:spLocks noGrp="1"/>
          </p:cNvSpPr>
          <p:nvPr>
            <p:ph type="title" idx="4294967295"/>
          </p:nvPr>
        </p:nvSpPr>
        <p:spPr>
          <a:xfrm>
            <a:off x="2209800" y="295181"/>
            <a:ext cx="7772400" cy="1508125"/>
          </a:xfrm>
          <a:prstGeom prst="rect">
            <a:avLst/>
          </a:prstGeom>
          <a:noFill/>
          <a:ln>
            <a:noFill/>
          </a:ln>
        </p:spPr>
        <p:txBody>
          <a:bodyPr spcFirstLastPara="1" vert="horz" wrap="square" lIns="91425" tIns="45700" rIns="91425" bIns="45700" rtlCol="0" anchor="ctr" anchorCtr="0">
            <a:noAutofit/>
          </a:bodyPr>
          <a:lstStyle/>
          <a:p>
            <a:pPr>
              <a:spcBef>
                <a:spcPts val="0"/>
              </a:spcBef>
              <a:buClr>
                <a:srgbClr val="FF6600"/>
              </a:buClr>
              <a:buSzPts val="4000"/>
            </a:pPr>
            <a:r>
              <a:rPr lang="en-US" dirty="0">
                <a:solidFill>
                  <a:srgbClr val="FF6600"/>
                </a:solidFill>
              </a:rPr>
              <a:t>QUESTIONS</a:t>
            </a:r>
            <a:endParaRPr dirty="0">
              <a:solidFill>
                <a:srgbClr val="FF6600"/>
              </a:solidFill>
            </a:endParaRPr>
          </a:p>
        </p:txBody>
      </p:sp>
      <p:pic>
        <p:nvPicPr>
          <p:cNvPr id="1424" name="Google Shape;1424;p149" descr="Diversity of Hands Raised and Question Marks"/>
          <p:cNvPicPr preferRelativeResize="0"/>
          <p:nvPr/>
        </p:nvPicPr>
        <p:blipFill rotWithShape="1">
          <a:blip r:embed="rId3">
            <a:alphaModFix/>
          </a:blip>
          <a:srcRect/>
          <a:stretch/>
        </p:blipFill>
        <p:spPr>
          <a:xfrm>
            <a:off x="3276600" y="2362200"/>
            <a:ext cx="5981700" cy="2990850"/>
          </a:xfrm>
          <a:prstGeom prst="rect">
            <a:avLst/>
          </a:prstGeom>
          <a:noFill/>
          <a:ln>
            <a:noFill/>
          </a:ln>
        </p:spPr>
      </p:pic>
    </p:spTree>
    <p:extLst>
      <p:ext uri="{BB962C8B-B14F-4D97-AF65-F5344CB8AC3E}">
        <p14:creationId xmlns:p14="http://schemas.microsoft.com/office/powerpoint/2010/main" val="3962362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8"/>
        <p:cNvGrpSpPr/>
        <p:nvPr/>
      </p:nvGrpSpPr>
      <p:grpSpPr>
        <a:xfrm>
          <a:off x="0" y="0"/>
          <a:ext cx="0" cy="0"/>
          <a:chOff x="0" y="0"/>
          <a:chExt cx="0" cy="0"/>
        </a:xfrm>
      </p:grpSpPr>
      <p:sp>
        <p:nvSpPr>
          <p:cNvPr id="1430" name="Google Shape;1430;p150"/>
          <p:cNvSpPr txBox="1">
            <a:spLocks noGrp="1"/>
          </p:cNvSpPr>
          <p:nvPr>
            <p:ph idx="4294967295"/>
          </p:nvPr>
        </p:nvSpPr>
        <p:spPr>
          <a:xfrm>
            <a:off x="2286000" y="1600200"/>
            <a:ext cx="8382000" cy="4876800"/>
          </a:xfrm>
          <a:prstGeom prst="rect">
            <a:avLst/>
          </a:prstGeom>
          <a:noFill/>
          <a:ln>
            <a:noFill/>
          </a:ln>
        </p:spPr>
        <p:txBody>
          <a:bodyPr spcFirstLastPara="1" vert="horz" wrap="square" lIns="91425" tIns="45700" rIns="91425" bIns="45700" rtlCol="0" anchor="t" anchorCtr="0">
            <a:noAutofit/>
          </a:bodyPr>
          <a:lstStyle/>
          <a:p>
            <a:pPr marL="0" indent="0">
              <a:spcBef>
                <a:spcPts val="0"/>
              </a:spcBef>
              <a:buSzPts val="4590"/>
              <a:buNone/>
            </a:pPr>
            <a:endParaRPr sz="5400"/>
          </a:p>
          <a:p>
            <a:pPr marL="0" indent="0">
              <a:spcBef>
                <a:spcPts val="1080"/>
              </a:spcBef>
              <a:spcAft>
                <a:spcPts val="1600"/>
              </a:spcAft>
              <a:buSzPts val="4590"/>
              <a:buNone/>
            </a:pPr>
            <a:r>
              <a:rPr lang="en-US" sz="5400"/>
              <a:t>Thank you and see you tomorrow!</a:t>
            </a:r>
            <a:endParaRPr sz="5400"/>
          </a:p>
        </p:txBody>
      </p:sp>
      <p:pic>
        <p:nvPicPr>
          <p:cNvPr id="1432" name="Google Shape;1432;p150" descr="Thank you in different languages"/>
          <p:cNvPicPr preferRelativeResize="0"/>
          <p:nvPr/>
        </p:nvPicPr>
        <p:blipFill rotWithShape="1">
          <a:blip r:embed="rId3">
            <a:alphaModFix/>
          </a:blip>
          <a:srcRect/>
          <a:stretch/>
        </p:blipFill>
        <p:spPr>
          <a:xfrm>
            <a:off x="1543050" y="1100138"/>
            <a:ext cx="9105900" cy="4657725"/>
          </a:xfrm>
          <a:prstGeom prst="rect">
            <a:avLst/>
          </a:prstGeom>
          <a:noFill/>
          <a:ln>
            <a:noFill/>
          </a:ln>
        </p:spPr>
      </p:pic>
    </p:spTree>
    <p:extLst>
      <p:ext uri="{BB962C8B-B14F-4D97-AF65-F5344CB8AC3E}">
        <p14:creationId xmlns:p14="http://schemas.microsoft.com/office/powerpoint/2010/main" val="150833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title"/>
          </p:nvPr>
        </p:nvSpPr>
        <p:spPr>
          <a:prstGeom prst="rect">
            <a:avLst/>
          </a:prstGeom>
          <a:noFill/>
          <a:ln>
            <a:noFill/>
          </a:ln>
        </p:spPr>
        <p:txBody>
          <a:bodyPr spcFirstLastPara="1" vert="horz" wrap="square" lIns="91425" tIns="45700" rIns="91425" bIns="45700" rtlCol="0" anchor="ctr" anchorCtr="0">
            <a:noAutofit/>
          </a:bodyPr>
          <a:lstStyle/>
          <a:p>
            <a:pPr>
              <a:spcBef>
                <a:spcPts val="0"/>
              </a:spcBef>
              <a:buClr>
                <a:srgbClr val="FF6600"/>
              </a:buClr>
              <a:buSzPts val="3600"/>
            </a:pPr>
            <a:r>
              <a:rPr lang="en-US" dirty="0">
                <a:solidFill>
                  <a:srgbClr val="FF6600"/>
                </a:solidFill>
                <a:ea typeface="Calibri"/>
                <a:cs typeface="Calibri" panose="020F0502020204030204" pitchFamily="34" charset="0"/>
                <a:sym typeface="Calibri"/>
              </a:rPr>
              <a:t>ITARC</a:t>
            </a:r>
            <a:br>
              <a:rPr lang="en-US" dirty="0">
                <a:solidFill>
                  <a:srgbClr val="FF6600"/>
                </a:solidFill>
                <a:ea typeface="Calibri"/>
                <a:cs typeface="Calibri" panose="020F0502020204030204" pitchFamily="34" charset="0"/>
                <a:sym typeface="Calibri"/>
              </a:rPr>
            </a:br>
            <a:endParaRPr dirty="0">
              <a:solidFill>
                <a:srgbClr val="FF6600"/>
              </a:solidFill>
              <a:ea typeface="Calibri"/>
              <a:cs typeface="Calibri" panose="020F0502020204030204" pitchFamily="34" charset="0"/>
              <a:sym typeface="Calibri"/>
            </a:endParaRPr>
          </a:p>
        </p:txBody>
      </p:sp>
      <p:sp>
        <p:nvSpPr>
          <p:cNvPr id="3" name="Content Placeholder 2"/>
          <p:cNvSpPr>
            <a:spLocks noGrp="1"/>
          </p:cNvSpPr>
          <p:nvPr>
            <p:ph idx="1"/>
          </p:nvPr>
        </p:nvSpPr>
        <p:spPr/>
        <p:txBody>
          <a:bodyPr/>
          <a:lstStyle/>
          <a:p>
            <a:endParaRPr lang="en-US"/>
          </a:p>
        </p:txBody>
      </p:sp>
      <p:sp>
        <p:nvSpPr>
          <p:cNvPr id="102" name="Google Shape;102;p18"/>
          <p:cNvSpPr txBox="1"/>
          <p:nvPr/>
        </p:nvSpPr>
        <p:spPr>
          <a:xfrm>
            <a:off x="7981949" y="6356352"/>
            <a:ext cx="2057400" cy="365129"/>
          </a:xfrm>
          <a:prstGeom prst="rect">
            <a:avLst/>
          </a:prstGeom>
          <a:noFill/>
          <a:ln>
            <a:noFill/>
          </a:ln>
        </p:spPr>
        <p:txBody>
          <a:bodyPr spcFirstLastPara="1" wrap="square" lIns="91425" tIns="45700" rIns="91425" bIns="45700" anchor="ctr" anchorCtr="0">
            <a:noAutofit/>
          </a:bodyPr>
          <a:lstStyle/>
          <a:p>
            <a:pPr algn="r">
              <a:buClr>
                <a:srgbClr val="000000"/>
              </a:buClr>
              <a:buSzPts val="1800"/>
            </a:pPr>
            <a:fld id="{00000000-1234-1234-1234-123412341234}" type="slidenum">
              <a:rPr lang="en-US">
                <a:solidFill>
                  <a:srgbClr val="000000"/>
                </a:solidFill>
                <a:latin typeface="Calibri"/>
                <a:ea typeface="Calibri"/>
                <a:cs typeface="Calibri"/>
                <a:sym typeface="Calibri"/>
              </a:rPr>
              <a:pPr algn="r">
                <a:buClr>
                  <a:srgbClr val="000000"/>
                </a:buClr>
                <a:buSzPts val="1800"/>
              </a:pPr>
              <a:t>2</a:t>
            </a:fld>
            <a:endParaRPr sz="900">
              <a:solidFill>
                <a:srgbClr val="898989"/>
              </a:solidFill>
              <a:latin typeface="Calibri"/>
              <a:ea typeface="Calibri"/>
              <a:cs typeface="Calibri"/>
              <a:sym typeface="Calibri"/>
            </a:endParaRPr>
          </a:p>
        </p:txBody>
      </p:sp>
      <p:sp>
        <p:nvSpPr>
          <p:cNvPr id="103" name="Google Shape;103;p18"/>
          <p:cNvSpPr/>
          <p:nvPr/>
        </p:nvSpPr>
        <p:spPr>
          <a:xfrm>
            <a:off x="685190" y="777467"/>
            <a:ext cx="10897210" cy="5139869"/>
          </a:xfrm>
          <a:prstGeom prst="rect">
            <a:avLst/>
          </a:prstGeom>
          <a:noFill/>
          <a:ln>
            <a:noFill/>
          </a:ln>
        </p:spPr>
        <p:txBody>
          <a:bodyPr spcFirstLastPara="1" wrap="square" lIns="91425" tIns="45700" rIns="91425" bIns="45700" anchor="t" anchorCtr="0">
            <a:noAutofit/>
          </a:bodyPr>
          <a:lstStyle/>
          <a:p>
            <a:pPr>
              <a:buClr>
                <a:srgbClr val="000000"/>
              </a:buClr>
              <a:buSzPts val="2000"/>
            </a:pPr>
            <a:endParaRPr lang="en-US" sz="2000" dirty="0">
              <a:solidFill>
                <a:srgbClr val="FFFFFF"/>
              </a:solidFill>
              <a:latin typeface="Calibri"/>
              <a:ea typeface="Calibri"/>
              <a:cs typeface="Calibri"/>
              <a:sym typeface="Calibri"/>
            </a:endParaRPr>
          </a:p>
          <a:p>
            <a:pPr>
              <a:buClr>
                <a:srgbClr val="000000"/>
              </a:buClr>
              <a:buSzPts val="2000"/>
            </a:pPr>
            <a:endParaRPr lang="en-US" sz="2000" dirty="0">
              <a:solidFill>
                <a:srgbClr val="FFFFFF"/>
              </a:solidFill>
              <a:latin typeface="Calibri"/>
              <a:ea typeface="Calibri"/>
              <a:cs typeface="Calibri"/>
              <a:sym typeface="Calibri"/>
            </a:endParaRPr>
          </a:p>
          <a:p>
            <a:pPr>
              <a:buClr>
                <a:srgbClr val="000000"/>
              </a:buClr>
              <a:buSzPts val="2000"/>
            </a:pPr>
            <a:endParaRPr lang="en-US" sz="2000" dirty="0">
              <a:latin typeface="Calibri"/>
              <a:ea typeface="Calibri"/>
              <a:cs typeface="Calibri"/>
              <a:sym typeface="Calibri"/>
            </a:endParaRPr>
          </a:p>
          <a:p>
            <a:pPr>
              <a:buClr>
                <a:srgbClr val="000000"/>
              </a:buClr>
              <a:buSzPts val="2000"/>
            </a:pPr>
            <a:r>
              <a:rPr lang="en-US" sz="2000" dirty="0">
                <a:latin typeface="Calibri"/>
                <a:ea typeface="Calibri"/>
                <a:cs typeface="Calibri"/>
                <a:sym typeface="Calibri"/>
              </a:rPr>
              <a:t>The </a:t>
            </a:r>
            <a:r>
              <a:rPr lang="en-US" sz="2000" b="1" dirty="0">
                <a:latin typeface="Calibri"/>
                <a:ea typeface="Calibri"/>
                <a:cs typeface="Calibri"/>
                <a:sym typeface="Calibri"/>
              </a:rPr>
              <a:t>Asian Pacific Institute on Gender-Based Violence</a:t>
            </a:r>
            <a:r>
              <a:rPr lang="en-US" sz="2000" dirty="0">
                <a:latin typeface="Calibri"/>
                <a:ea typeface="Calibri"/>
                <a:cs typeface="Calibri"/>
                <a:sym typeface="Calibri"/>
              </a:rPr>
              <a:t> is a national resource center on domestic violence, sexual violence, trafficking, and other forms of gender-based violence in Asian and Pacific Islander (API) communities.</a:t>
            </a:r>
            <a:endParaRPr dirty="0"/>
          </a:p>
          <a:p>
            <a:pPr>
              <a:buClr>
                <a:srgbClr val="000000"/>
              </a:buClr>
              <a:buSzPts val="2000"/>
            </a:pPr>
            <a:endParaRPr sz="2000" dirty="0">
              <a:latin typeface="Calibri"/>
              <a:ea typeface="Calibri"/>
              <a:cs typeface="Calibri"/>
              <a:sym typeface="Calibri"/>
            </a:endParaRPr>
          </a:p>
          <a:p>
            <a:pPr>
              <a:buClr>
                <a:srgbClr val="000000"/>
              </a:buClr>
              <a:buSzPts val="200"/>
            </a:pPr>
            <a:endParaRPr sz="200" dirty="0">
              <a:latin typeface="Calibri"/>
              <a:ea typeface="Calibri"/>
              <a:cs typeface="Calibri"/>
              <a:sym typeface="Calibri"/>
            </a:endParaRPr>
          </a:p>
          <a:p>
            <a:r>
              <a:rPr lang="en-US" sz="2000" u="sng" dirty="0">
                <a:latin typeface="Calibri"/>
                <a:ea typeface="Calibri"/>
                <a:cs typeface="Calibri"/>
                <a:sym typeface="Calibri"/>
              </a:rPr>
              <a:t>The Interpretation Technical Assistance &amp; Resource Center </a:t>
            </a:r>
            <a:r>
              <a:rPr lang="en-US" sz="2000" dirty="0">
                <a:latin typeface="Calibri"/>
                <a:ea typeface="Calibri"/>
                <a:cs typeface="Calibri"/>
                <a:sym typeface="Calibri"/>
              </a:rPr>
              <a:t>(ITARC) works to improve systems responses to LEP victims by providing technical assistance and training on the development and implementation of language accessible services. </a:t>
            </a:r>
            <a:endParaRPr sz="2000" dirty="0">
              <a:latin typeface="Calibri"/>
              <a:ea typeface="Calibri"/>
              <a:cs typeface="Calibri"/>
              <a:sym typeface="Calibri"/>
            </a:endParaRPr>
          </a:p>
          <a:p>
            <a:r>
              <a:rPr lang="en-US" sz="2000" dirty="0">
                <a:latin typeface="Calibri"/>
                <a:ea typeface="Calibri"/>
                <a:cs typeface="Calibri"/>
                <a:sym typeface="Calibri"/>
              </a:rPr>
              <a:t>	</a:t>
            </a:r>
            <a:endParaRPr dirty="0"/>
          </a:p>
        </p:txBody>
      </p:sp>
      <p:pic>
        <p:nvPicPr>
          <p:cNvPr id="105" name="Google Shape;105;p18" descr="Picture of 8 API women - different age and different background"/>
          <p:cNvPicPr preferRelativeResize="0"/>
          <p:nvPr/>
        </p:nvPicPr>
        <p:blipFill rotWithShape="1">
          <a:blip r:embed="rId3">
            <a:alphaModFix/>
          </a:blip>
          <a:srcRect/>
          <a:stretch/>
        </p:blipFill>
        <p:spPr>
          <a:xfrm>
            <a:off x="8291743" y="5094603"/>
            <a:ext cx="1691956" cy="1108233"/>
          </a:xfrm>
          <a:prstGeom prst="rect">
            <a:avLst/>
          </a:prstGeom>
          <a:noFill/>
          <a:ln>
            <a:noFill/>
          </a:ln>
        </p:spPr>
      </p:pic>
      <p:cxnSp>
        <p:nvCxnSpPr>
          <p:cNvPr id="9" name="Google Shape;211;p31" descr="Yellow straight line to frame slide title"/>
          <p:cNvCxnSpPr/>
          <p:nvPr/>
        </p:nvCxnSpPr>
        <p:spPr>
          <a:xfrm>
            <a:off x="609600" y="1597325"/>
            <a:ext cx="8075981" cy="0"/>
          </a:xfrm>
          <a:prstGeom prst="straightConnector1">
            <a:avLst/>
          </a:prstGeom>
          <a:noFill/>
          <a:ln w="15875" cap="flat" cmpd="sng">
            <a:solidFill>
              <a:srgbClr val="FABC76"/>
            </a:solidFill>
            <a:prstDash val="solid"/>
            <a:miter lim="800000"/>
            <a:headEnd type="none" w="sm" len="sm"/>
            <a:tailEnd type="none" w="sm" len="sm"/>
          </a:ln>
        </p:spPr>
      </p:cxnSp>
      <p:pic>
        <p:nvPicPr>
          <p:cNvPr id="10" name="Google Shape;95;p17" descr="API-GBV logo"/>
          <p:cNvPicPr preferRelativeResize="0"/>
          <p:nvPr/>
        </p:nvPicPr>
        <p:blipFill>
          <a:blip r:embed="rId4">
            <a:alphaModFix/>
          </a:blip>
          <a:stretch>
            <a:fillRect/>
          </a:stretch>
        </p:blipFill>
        <p:spPr>
          <a:xfrm>
            <a:off x="2123255" y="273369"/>
            <a:ext cx="1704975" cy="1143000"/>
          </a:xfrm>
          <a:prstGeom prst="rect">
            <a:avLst/>
          </a:prstGeom>
          <a:noFill/>
          <a:ln>
            <a:noFill/>
          </a:ln>
        </p:spPr>
      </p:pic>
    </p:spTree>
    <p:extLst>
      <p:ext uri="{BB962C8B-B14F-4D97-AF65-F5344CB8AC3E}">
        <p14:creationId xmlns:p14="http://schemas.microsoft.com/office/powerpoint/2010/main" val="985549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2;p33"/>
          <p:cNvSpPr txBox="1">
            <a:spLocks noGrp="1"/>
          </p:cNvSpPr>
          <p:nvPr>
            <p:ph type="title"/>
          </p:nvPr>
        </p:nvSpPr>
        <p:spPr>
          <a:prstGeom prst="rect">
            <a:avLst/>
          </a:prstGeom>
          <a:noFill/>
          <a:ln>
            <a:noFill/>
          </a:ln>
        </p:spPr>
        <p:txBody>
          <a:bodyPr vert="horz" wrap="square" lIns="91440" tIns="45720" rIns="91440" bIns="45720" rtlCol="0" anchor="ctr" anchorCtr="0" compatLnSpc="1">
            <a:normAutofit/>
          </a:bodyPr>
          <a:lstStyle/>
          <a:p>
            <a:pPr defTabSz="868680"/>
            <a:r>
              <a:rPr lang="en-US" dirty="0">
                <a:solidFill>
                  <a:srgbClr val="FF6600"/>
                </a:solidFill>
              </a:rPr>
              <a:t>IMPORTANCE OF LANGUAGE ACCESS</a:t>
            </a:r>
          </a:p>
        </p:txBody>
      </p:sp>
      <p:sp>
        <p:nvSpPr>
          <p:cNvPr id="3" name="Content Placeholder 1"/>
          <p:cNvSpPr txBox="1">
            <a:spLocks noGrp="1"/>
          </p:cNvSpPr>
          <p:nvPr>
            <p:ph idx="1"/>
          </p:nvPr>
        </p:nvSpPr>
        <p:spPr>
          <a:prstGeom prst="rect">
            <a:avLst/>
          </a:prstGeom>
          <a:noFill/>
          <a:ln>
            <a:noFill/>
          </a:ln>
        </p:spPr>
        <p:txBody>
          <a:bodyPr vert="horz" wrap="square" lIns="91440" tIns="45720" rIns="91440" bIns="45720" rtlCol="0" anchor="t" anchorCtr="0" compatLnSpc="1">
            <a:normAutofit/>
          </a:bodyPr>
          <a:lstStyle/>
          <a:p>
            <a:pPr>
              <a:spcBef>
                <a:spcPts val="700"/>
              </a:spcBef>
              <a:buClrTx/>
              <a:buSzPts val="2800"/>
            </a:pPr>
            <a:r>
              <a:rPr lang="en-US" sz="2000" dirty="0">
                <a:solidFill>
                  <a:schemeClr val="tx1">
                    <a:lumMod val="95000"/>
                  </a:schemeClr>
                </a:solidFill>
                <a:latin typeface="Calibri Light" panose="020F0302020204030204" pitchFamily="34" charset="0"/>
                <a:cs typeface="Calibri Light" panose="020F0302020204030204" pitchFamily="34" charset="0"/>
              </a:rPr>
              <a:t>Services and legal protections are </a:t>
            </a:r>
            <a:r>
              <a:rPr lang="en-US" sz="2000" b="1" dirty="0">
                <a:solidFill>
                  <a:schemeClr val="tx1">
                    <a:lumMod val="95000"/>
                  </a:schemeClr>
                </a:solidFill>
                <a:latin typeface="Calibri Light" panose="020F0302020204030204" pitchFamily="34" charset="0"/>
                <a:cs typeface="Calibri Light" panose="020F0302020204030204" pitchFamily="34" charset="0"/>
              </a:rPr>
              <a:t>EFFECTIVELY</a:t>
            </a:r>
            <a:r>
              <a:rPr lang="en-US" sz="2000" dirty="0">
                <a:solidFill>
                  <a:schemeClr val="tx1">
                    <a:lumMod val="95000"/>
                  </a:schemeClr>
                </a:solidFill>
                <a:latin typeface="Calibri Light" panose="020F0302020204030204" pitchFamily="34" charset="0"/>
                <a:cs typeface="Calibri Light" panose="020F0302020204030204" pitchFamily="34" charset="0"/>
              </a:rPr>
              <a:t> closed to individuals without language access</a:t>
            </a:r>
          </a:p>
          <a:p>
            <a:pPr>
              <a:spcBef>
                <a:spcPts val="700"/>
              </a:spcBef>
              <a:buClrTx/>
              <a:buSzPts val="2800"/>
            </a:pPr>
            <a:r>
              <a:rPr lang="en-US" sz="2000" dirty="0">
                <a:solidFill>
                  <a:schemeClr val="tx1">
                    <a:lumMod val="95000"/>
                  </a:schemeClr>
                </a:solidFill>
                <a:latin typeface="Calibri Light" panose="020F0302020204030204" pitchFamily="34" charset="0"/>
                <a:cs typeface="Calibri Light" panose="020F0302020204030204" pitchFamily="34" charset="0"/>
              </a:rPr>
              <a:t>Medical records, police reports, counseling records that are not translated or interpreted incorrectly:</a:t>
            </a:r>
          </a:p>
          <a:p>
            <a:pPr marL="1078863" lvl="2" indent="-457200">
              <a:spcBef>
                <a:spcPts val="700"/>
              </a:spcBef>
              <a:buClrTx/>
              <a:buSzPts val="2800"/>
            </a:pPr>
            <a:r>
              <a:rPr lang="en-US" sz="2000" dirty="0">
                <a:solidFill>
                  <a:schemeClr val="tx1">
                    <a:lumMod val="95000"/>
                  </a:schemeClr>
                </a:solidFill>
                <a:latin typeface="Calibri Light" panose="020F0302020204030204" pitchFamily="34" charset="0"/>
                <a:cs typeface="Calibri Light" panose="020F0302020204030204" pitchFamily="34" charset="0"/>
              </a:rPr>
              <a:t>Hinder individual's ability to participate in their service-seeking process</a:t>
            </a:r>
          </a:p>
          <a:p>
            <a:pPr marL="1078863" lvl="2" indent="-457200">
              <a:spcBef>
                <a:spcPts val="700"/>
              </a:spcBef>
              <a:buClrTx/>
              <a:buSzPts val="2800"/>
            </a:pPr>
            <a:r>
              <a:rPr lang="en-US" sz="2000" dirty="0">
                <a:solidFill>
                  <a:schemeClr val="tx1">
                    <a:lumMod val="95000"/>
                  </a:schemeClr>
                </a:solidFill>
                <a:latin typeface="Calibri Light" panose="020F0302020204030204" pitchFamily="34" charset="0"/>
                <a:cs typeface="Calibri Light" panose="020F0302020204030204" pitchFamily="34" charset="0"/>
              </a:rPr>
              <a:t>Incorrect info impacts safety and wellbeing </a:t>
            </a:r>
          </a:p>
          <a:p>
            <a:pPr>
              <a:spcBef>
                <a:spcPts val="700"/>
              </a:spcBef>
              <a:buClrTx/>
            </a:pPr>
            <a:r>
              <a:rPr lang="en-US" sz="2000" dirty="0">
                <a:solidFill>
                  <a:schemeClr val="tx1">
                    <a:lumMod val="95000"/>
                  </a:schemeClr>
                </a:solidFill>
                <a:latin typeface="Calibri Light" panose="020F0302020204030204" pitchFamily="34" charset="0"/>
                <a:cs typeface="Calibri Light" panose="020F0302020204030204" pitchFamily="34" charset="0"/>
              </a:rPr>
              <a:t>No Access violates Federal Law-</a:t>
            </a:r>
          </a:p>
          <a:p>
            <a:pPr marL="0" indent="0">
              <a:buNone/>
            </a:pPr>
            <a:endParaRPr lang="en-US" dirty="0"/>
          </a:p>
        </p:txBody>
      </p:sp>
      <p:sp>
        <p:nvSpPr>
          <p:cNvPr id="4" name="Slide Number Placeholder 2"/>
          <p:cNvSpPr txBox="1"/>
          <p:nvPr/>
        </p:nvSpPr>
        <p:spPr>
          <a:xfrm>
            <a:off x="9143997" y="18288"/>
            <a:ext cx="1066803" cy="329184"/>
          </a:xfrm>
          <a:prstGeom prst="rect">
            <a:avLst/>
          </a:prstGeom>
          <a:noFill/>
          <a:ln cap="flat">
            <a:noFill/>
          </a:ln>
        </p:spPr>
        <p:txBody>
          <a:bodyPr vert="horz" wrap="square" lIns="91440" tIns="45720" rIns="91440" bIns="45720" anchor="ctr" anchorCtr="0" compatLnSpc="1">
            <a:noAutofit/>
          </a:bodyPr>
          <a:lstStyle/>
          <a:p>
            <a:pPr>
              <a:defRPr sz="1800" b="0" i="0" u="none" strike="noStrike" kern="0" cap="none" spc="0" baseline="0">
                <a:solidFill>
                  <a:srgbClr val="000000"/>
                </a:solidFill>
                <a:uFillTx/>
              </a:defRPr>
            </a:pPr>
            <a:fld id="{89027DC0-0E1B-49F0-912E-06503638B676}" type="slidenum">
              <a:rPr/>
              <a:pPr>
                <a:defRPr sz="1800" b="0" i="0" u="none" strike="noStrike" kern="0" cap="none" spc="0" baseline="0">
                  <a:solidFill>
                    <a:srgbClr val="000000"/>
                  </a:solidFill>
                  <a:uFillTx/>
                </a:defRPr>
              </a:pPr>
              <a:t>3</a:t>
            </a:fld>
            <a:endParaRPr lang="en-US" sz="1400" b="1">
              <a:solidFill>
                <a:srgbClr val="FFFFFF"/>
              </a:solidFill>
              <a:latin typeface="Calibri"/>
            </a:endParaRPr>
          </a:p>
        </p:txBody>
      </p:sp>
      <p:sp>
        <p:nvSpPr>
          <p:cNvPr id="5" name="Google Shape;283;p33"/>
          <p:cNvSpPr txBox="1"/>
          <p:nvPr/>
        </p:nvSpPr>
        <p:spPr>
          <a:xfrm>
            <a:off x="2057396" y="1918476"/>
            <a:ext cx="8075980" cy="615519"/>
          </a:xfrm>
          <a:prstGeom prst="rect">
            <a:avLst/>
          </a:prstGeom>
          <a:noFill/>
          <a:ln cap="flat">
            <a:noFill/>
          </a:ln>
        </p:spPr>
        <p:txBody>
          <a:bodyPr vert="horz" wrap="square" lIns="91421" tIns="91421" rIns="91421" bIns="91421" anchor="t" anchorCtr="0" compatLnSpc="1">
            <a:spAutoFit/>
          </a:bodyPr>
          <a:lstStyle/>
          <a:p>
            <a:pPr marL="76196">
              <a:defRPr sz="2800" b="0" i="0" u="none" strike="noStrike" kern="0" cap="none" spc="0" baseline="0">
                <a:solidFill>
                  <a:srgbClr val="FFFFFF"/>
                </a:solidFill>
                <a:uFillTx/>
                <a:latin typeface="Calibri Light"/>
                <a:ea typeface="Calibri Light"/>
                <a:cs typeface="Calibri Light"/>
              </a:defRPr>
            </a:pPr>
            <a:endParaRPr lang="en-US" sz="2800">
              <a:solidFill>
                <a:srgbClr val="0D0D0D"/>
              </a:solidFill>
              <a:latin typeface="Calibri Light"/>
              <a:ea typeface="Calibri Light"/>
              <a:cs typeface="Calibri Light"/>
            </a:endParaRPr>
          </a:p>
        </p:txBody>
      </p:sp>
      <p:sp>
        <p:nvSpPr>
          <p:cNvPr id="7" name="Google Shape;247;p29"/>
          <p:cNvSpPr/>
          <p:nvPr/>
        </p:nvSpPr>
        <p:spPr>
          <a:xfrm>
            <a:off x="609600" y="1588701"/>
            <a:ext cx="8075980"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15873" cap="flat">
            <a:solidFill>
              <a:srgbClr val="FABC76"/>
            </a:solidFill>
            <a:prstDash val="solid"/>
            <a:miter/>
          </a:ln>
        </p:spPr>
        <p:txBody>
          <a:bodyPr vert="horz" wrap="square" lIns="45720" tIns="45720" rIns="45720" bIns="45720" anchor="t" anchorCtr="0" compatLnSpc="1">
            <a:noAutofit/>
          </a:bodyPr>
          <a:lstStyle/>
          <a:p>
            <a:pPr>
              <a:defRPr sz="1800" b="0" i="0" u="none" strike="noStrike" kern="0" cap="none" spc="0" baseline="0">
                <a:solidFill>
                  <a:srgbClr val="000000"/>
                </a:solidFill>
                <a:uFillTx/>
              </a:defRPr>
            </a:pPr>
            <a:endParaRPr lang="en-US">
              <a:solidFill>
                <a:srgbClr val="000000"/>
              </a:solidFill>
              <a:latin typeface="Calibri"/>
            </a:endParaRPr>
          </a:p>
        </p:txBody>
      </p:sp>
    </p:spTree>
    <p:extLst>
      <p:ext uri="{BB962C8B-B14F-4D97-AF65-F5344CB8AC3E}">
        <p14:creationId xmlns:p14="http://schemas.microsoft.com/office/powerpoint/2010/main" val="3999752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47"/>
          <p:cNvSpPr/>
          <p:nvPr/>
        </p:nvSpPr>
        <p:spPr>
          <a:xfrm>
            <a:off x="6006914" y="3244334"/>
            <a:ext cx="178175" cy="369332"/>
          </a:xfrm>
          <a:prstGeom prst="rect">
            <a:avLst/>
          </a:prstGeom>
          <a:noFill/>
          <a:ln>
            <a:noFill/>
          </a:ln>
        </p:spPr>
        <p:txBody>
          <a:bodyPr spcFirstLastPara="1" wrap="square" lIns="91425" tIns="45700" rIns="91425" bIns="45700" anchor="t" anchorCtr="0">
            <a:noAutofit/>
          </a:bodyPr>
          <a:lstStyle/>
          <a:p>
            <a:r>
              <a:rPr lang="en-US">
                <a:solidFill>
                  <a:schemeClr val="dk1"/>
                </a:solidFill>
                <a:latin typeface="Calibri"/>
                <a:ea typeface="Calibri"/>
                <a:cs typeface="Calibri"/>
                <a:sym typeface="Calibri"/>
              </a:rPr>
              <a:t> </a:t>
            </a:r>
            <a:endParaRPr>
              <a:solidFill>
                <a:schemeClr val="dk1"/>
              </a:solidFill>
              <a:latin typeface="Calibri"/>
              <a:ea typeface="Calibri"/>
              <a:cs typeface="Calibri"/>
              <a:sym typeface="Calibri"/>
            </a:endParaRPr>
          </a:p>
        </p:txBody>
      </p:sp>
      <p:sp>
        <p:nvSpPr>
          <p:cNvPr id="345" name="Google Shape;345;p47"/>
          <p:cNvSpPr/>
          <p:nvPr/>
        </p:nvSpPr>
        <p:spPr>
          <a:xfrm>
            <a:off x="6006914" y="3244334"/>
            <a:ext cx="178175" cy="369332"/>
          </a:xfrm>
          <a:prstGeom prst="rect">
            <a:avLst/>
          </a:prstGeom>
          <a:noFill/>
          <a:ln>
            <a:noFill/>
          </a:ln>
        </p:spPr>
        <p:txBody>
          <a:bodyPr spcFirstLastPara="1" wrap="square" lIns="91425" tIns="45700" rIns="91425" bIns="45700" anchor="t" anchorCtr="0">
            <a:noAutofit/>
          </a:bodyPr>
          <a:lstStyle/>
          <a:p>
            <a:r>
              <a:rPr lang="en-US">
                <a:solidFill>
                  <a:schemeClr val="dk1"/>
                </a:solidFill>
                <a:latin typeface="Calibri"/>
                <a:ea typeface="Calibri"/>
                <a:cs typeface="Calibri"/>
                <a:sym typeface="Calibri"/>
              </a:rPr>
              <a:t> </a:t>
            </a:r>
            <a:endParaRPr>
              <a:solidFill>
                <a:schemeClr val="dk1"/>
              </a:solidFill>
              <a:latin typeface="Calibri"/>
              <a:ea typeface="Calibri"/>
              <a:cs typeface="Calibri"/>
              <a:sym typeface="Calibri"/>
            </a:endParaRPr>
          </a:p>
        </p:txBody>
      </p:sp>
      <p:grpSp>
        <p:nvGrpSpPr>
          <p:cNvPr id="346" name="Google Shape;346;p47"/>
          <p:cNvGrpSpPr/>
          <p:nvPr/>
        </p:nvGrpSpPr>
        <p:grpSpPr>
          <a:xfrm>
            <a:off x="2183338" y="1261024"/>
            <a:ext cx="7647150" cy="3966620"/>
            <a:chOff x="1628595" y="1454588"/>
            <a:chExt cx="7884472" cy="4146148"/>
          </a:xfrm>
        </p:grpSpPr>
        <p:sp>
          <p:nvSpPr>
            <p:cNvPr id="347" name="Google Shape;347;p47"/>
            <p:cNvSpPr/>
            <p:nvPr/>
          </p:nvSpPr>
          <p:spPr>
            <a:xfrm>
              <a:off x="4159013" y="2960436"/>
              <a:ext cx="2759700" cy="2640300"/>
            </a:xfrm>
            <a:prstGeom prst="ellipse">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348" name="Google Shape;348;p47"/>
            <p:cNvSpPr txBox="1"/>
            <p:nvPr/>
          </p:nvSpPr>
          <p:spPr>
            <a:xfrm>
              <a:off x="4501586" y="3301844"/>
              <a:ext cx="2074500" cy="1902900"/>
            </a:xfrm>
            <a:prstGeom prst="rect">
              <a:avLst/>
            </a:prstGeom>
            <a:noFill/>
            <a:ln>
              <a:noFill/>
            </a:ln>
          </p:spPr>
          <p:txBody>
            <a:bodyPr spcFirstLastPara="1" wrap="square" lIns="17775" tIns="17775" rIns="17775" bIns="17775" anchor="ctr" anchorCtr="0">
              <a:noAutofit/>
            </a:bodyPr>
            <a:lstStyle/>
            <a:p>
              <a:pPr algn="ctr">
                <a:lnSpc>
                  <a:spcPct val="90000"/>
                </a:lnSpc>
              </a:pPr>
              <a:r>
                <a:rPr lang="en-US" sz="3200" dirty="0">
                  <a:solidFill>
                    <a:schemeClr val="lt1"/>
                  </a:solidFill>
                  <a:latin typeface="Calibri"/>
                  <a:ea typeface="Calibri"/>
                  <a:cs typeface="Calibri"/>
                  <a:sym typeface="Calibri"/>
                </a:rPr>
                <a:t>LIMITED ENGLISH PROFICIENT</a:t>
              </a:r>
              <a:endParaRPr sz="3200" dirty="0">
                <a:solidFill>
                  <a:schemeClr val="lt1"/>
                </a:solidFill>
                <a:latin typeface="Calibri"/>
                <a:ea typeface="Calibri"/>
                <a:cs typeface="Calibri"/>
                <a:sym typeface="Calibri"/>
              </a:endParaRPr>
            </a:p>
            <a:p>
              <a:pPr algn="ctr">
                <a:lnSpc>
                  <a:spcPct val="90000"/>
                </a:lnSpc>
              </a:pPr>
              <a:endParaRPr sz="3000" b="1" dirty="0">
                <a:solidFill>
                  <a:schemeClr val="lt1"/>
                </a:solidFill>
                <a:latin typeface="Calibri"/>
                <a:ea typeface="Calibri"/>
                <a:cs typeface="Calibri"/>
                <a:sym typeface="Calibri"/>
              </a:endParaRPr>
            </a:p>
          </p:txBody>
        </p:sp>
        <p:sp>
          <p:nvSpPr>
            <p:cNvPr id="349" name="Google Shape;349;p47"/>
            <p:cNvSpPr/>
            <p:nvPr/>
          </p:nvSpPr>
          <p:spPr>
            <a:xfrm rot="-8700000">
              <a:off x="2713014" y="2543131"/>
              <a:ext cx="1916379" cy="713623"/>
            </a:xfrm>
            <a:prstGeom prst="leftArrow">
              <a:avLst>
                <a:gd name="adj1" fmla="val 60000"/>
                <a:gd name="adj2" fmla="val 50000"/>
              </a:avLst>
            </a:prstGeom>
            <a:solidFill>
              <a:srgbClr val="FF0000"/>
            </a:solidFill>
            <a:ln>
              <a:noFill/>
            </a:ln>
          </p:spPr>
          <p:txBody>
            <a:bodyPr spcFirstLastPara="1" wrap="square" lIns="91425" tIns="91425" rIns="91425" bIns="91425" anchor="ctr" anchorCtr="0">
              <a:noAutofit/>
            </a:bodyPr>
            <a:lstStyle/>
            <a:p>
              <a:endParaRPr/>
            </a:p>
          </p:txBody>
        </p:sp>
        <p:sp>
          <p:nvSpPr>
            <p:cNvPr id="350" name="Google Shape;350;p47"/>
            <p:cNvSpPr/>
            <p:nvPr/>
          </p:nvSpPr>
          <p:spPr>
            <a:xfrm>
              <a:off x="1628595" y="1454588"/>
              <a:ext cx="2378700" cy="1902900"/>
            </a:xfrm>
            <a:prstGeom prst="roundRect">
              <a:avLst>
                <a:gd name="adj" fmla="val 10000"/>
              </a:avLst>
            </a:prstGeom>
            <a:solidFill>
              <a:srgbClr val="FF000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351" name="Google Shape;351;p47"/>
            <p:cNvSpPr txBox="1"/>
            <p:nvPr/>
          </p:nvSpPr>
          <p:spPr>
            <a:xfrm>
              <a:off x="1739961" y="1618087"/>
              <a:ext cx="2127000" cy="1683900"/>
            </a:xfrm>
            <a:prstGeom prst="rect">
              <a:avLst/>
            </a:prstGeom>
            <a:solidFill>
              <a:srgbClr val="FF0000"/>
            </a:solidFill>
            <a:ln>
              <a:noFill/>
            </a:ln>
          </p:spPr>
          <p:txBody>
            <a:bodyPr spcFirstLastPara="1" wrap="square" lIns="68575" tIns="68575" rIns="68575" bIns="68575" anchor="ctr" anchorCtr="0">
              <a:noAutofit/>
            </a:bodyPr>
            <a:lstStyle/>
            <a:p>
              <a:pPr algn="ctr">
                <a:lnSpc>
                  <a:spcPct val="90000"/>
                </a:lnSpc>
              </a:pPr>
              <a:r>
                <a:rPr lang="en-US" sz="3600" b="1" u="sng" dirty="0">
                  <a:solidFill>
                    <a:srgbClr val="FFFFFF"/>
                  </a:solidFill>
                  <a:latin typeface="Calibri"/>
                  <a:ea typeface="Calibri"/>
                  <a:cs typeface="Calibri"/>
                  <a:sym typeface="Calibri"/>
                </a:rPr>
                <a:t>Title</a:t>
              </a:r>
              <a:r>
                <a:rPr lang="en-US" sz="4400" b="1" u="sng" dirty="0">
                  <a:solidFill>
                    <a:srgbClr val="FFFFFF"/>
                  </a:solidFill>
                  <a:latin typeface="Calibri"/>
                  <a:ea typeface="Calibri"/>
                  <a:cs typeface="Calibri"/>
                  <a:sym typeface="Calibri"/>
                </a:rPr>
                <a:t> VI</a:t>
              </a:r>
              <a:endParaRPr sz="4400" b="1" dirty="0">
                <a:solidFill>
                  <a:srgbClr val="FFFFFF"/>
                </a:solidFill>
                <a:latin typeface="Calibri"/>
                <a:ea typeface="Calibri"/>
                <a:cs typeface="Calibri"/>
                <a:sym typeface="Calibri"/>
              </a:endParaRPr>
            </a:p>
          </p:txBody>
        </p:sp>
        <p:sp>
          <p:nvSpPr>
            <p:cNvPr id="352" name="Google Shape;352;p47"/>
            <p:cNvSpPr/>
            <p:nvPr/>
          </p:nvSpPr>
          <p:spPr>
            <a:xfrm rot="18990090">
              <a:off x="6263622" y="2351028"/>
              <a:ext cx="1862017" cy="723469"/>
            </a:xfrm>
            <a:prstGeom prst="leftArrow">
              <a:avLst>
                <a:gd name="adj1" fmla="val 60000"/>
                <a:gd name="adj2" fmla="val 50000"/>
              </a:avLst>
            </a:prstGeom>
            <a:solidFill>
              <a:srgbClr val="21E146"/>
            </a:solidFill>
            <a:ln>
              <a:noFill/>
            </a:ln>
          </p:spPr>
          <p:txBody>
            <a:bodyPr spcFirstLastPara="1" wrap="square" lIns="91425" tIns="91425" rIns="91425" bIns="91425" anchor="ctr" anchorCtr="0">
              <a:noAutofit/>
            </a:bodyPr>
            <a:lstStyle/>
            <a:p>
              <a:endParaRPr/>
            </a:p>
          </p:txBody>
        </p:sp>
        <p:sp>
          <p:nvSpPr>
            <p:cNvPr id="353" name="Google Shape;353;p47"/>
            <p:cNvSpPr/>
            <p:nvPr/>
          </p:nvSpPr>
          <p:spPr>
            <a:xfrm>
              <a:off x="7134321" y="1540515"/>
              <a:ext cx="2378746" cy="1902997"/>
            </a:xfrm>
            <a:prstGeom prst="roundRect">
              <a:avLst>
                <a:gd name="adj" fmla="val 10000"/>
              </a:avLst>
            </a:prstGeom>
            <a:solidFill>
              <a:srgbClr val="21E14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354" name="Google Shape;354;p47"/>
            <p:cNvSpPr txBox="1"/>
            <p:nvPr/>
          </p:nvSpPr>
          <p:spPr>
            <a:xfrm>
              <a:off x="7098222" y="1459787"/>
              <a:ext cx="2267272" cy="1791523"/>
            </a:xfrm>
            <a:prstGeom prst="rect">
              <a:avLst/>
            </a:prstGeom>
            <a:noFill/>
            <a:ln>
              <a:noFill/>
            </a:ln>
          </p:spPr>
          <p:txBody>
            <a:bodyPr spcFirstLastPara="1" wrap="square" lIns="68575" tIns="68575" rIns="68575" bIns="68575" anchor="ctr" anchorCtr="0">
              <a:noAutofit/>
            </a:bodyPr>
            <a:lstStyle/>
            <a:p>
              <a:pPr algn="ctr">
                <a:lnSpc>
                  <a:spcPct val="90000"/>
                </a:lnSpc>
              </a:pPr>
              <a:r>
                <a:rPr lang="en-US" sz="3600" b="1" u="sng" dirty="0">
                  <a:solidFill>
                    <a:srgbClr val="FFFFFF"/>
                  </a:solidFill>
                  <a:latin typeface="Calibri"/>
                  <a:ea typeface="Calibri"/>
                  <a:cs typeface="Calibri"/>
                  <a:sym typeface="Calibri"/>
                </a:rPr>
                <a:t>Executive Order 13166 </a:t>
              </a:r>
              <a:endParaRPr sz="3600" b="1" dirty="0">
                <a:solidFill>
                  <a:srgbClr val="FFFFFF"/>
                </a:solidFill>
                <a:latin typeface="Calibri"/>
                <a:ea typeface="Calibri"/>
                <a:cs typeface="Calibri"/>
                <a:sym typeface="Calibri"/>
              </a:endParaRPr>
            </a:p>
          </p:txBody>
        </p:sp>
      </p:grpSp>
      <p:sp>
        <p:nvSpPr>
          <p:cNvPr id="358" name="Google Shape;358;p47" descr="Related image"/>
          <p:cNvSpPr/>
          <p:nvPr/>
        </p:nvSpPr>
        <p:spPr>
          <a:xfrm>
            <a:off x="1640681" y="-144463"/>
            <a:ext cx="228600" cy="304801"/>
          </a:xfrm>
          <a:prstGeom prst="rect">
            <a:avLst/>
          </a:prstGeom>
          <a:noFill/>
          <a:ln>
            <a:noFill/>
          </a:ln>
        </p:spPr>
        <p:txBody>
          <a:bodyPr spcFirstLastPara="1" wrap="square" lIns="91425" tIns="45700" rIns="91425" bIns="45700" anchor="t" anchorCtr="0">
            <a:noAutofit/>
          </a:bodyPr>
          <a:lstStyle/>
          <a:p>
            <a:endParaRPr>
              <a:solidFill>
                <a:schemeClr val="dk1"/>
              </a:solidFill>
              <a:latin typeface="Calibri"/>
              <a:ea typeface="Calibri"/>
              <a:cs typeface="Calibri"/>
              <a:sym typeface="Calibri"/>
            </a:endParaRPr>
          </a:p>
        </p:txBody>
      </p:sp>
      <p:pic>
        <p:nvPicPr>
          <p:cNvPr id="359" name="Google Shape;359;p47" descr="The White House Vector | Free Vector Art at Vecteezy!"/>
          <p:cNvPicPr preferRelativeResize="0"/>
          <p:nvPr/>
        </p:nvPicPr>
        <p:blipFill rotWithShape="1">
          <a:blip r:embed="rId3">
            <a:alphaModFix/>
          </a:blip>
          <a:srcRect l="-2496" t="10806" r="1" b="10736"/>
          <a:stretch/>
        </p:blipFill>
        <p:spPr>
          <a:xfrm>
            <a:off x="8061392" y="577485"/>
            <a:ext cx="1198345" cy="856130"/>
          </a:xfrm>
          <a:prstGeom prst="rect">
            <a:avLst/>
          </a:prstGeom>
          <a:noFill/>
          <a:ln>
            <a:noFill/>
          </a:ln>
        </p:spPr>
      </p:pic>
      <p:pic>
        <p:nvPicPr>
          <p:cNvPr id="360" name="Google Shape;360;p47"/>
          <p:cNvPicPr preferRelativeResize="0"/>
          <p:nvPr/>
        </p:nvPicPr>
        <p:blipFill rotWithShape="1">
          <a:blip r:embed="rId4">
            <a:alphaModFix/>
          </a:blip>
          <a:srcRect/>
          <a:stretch/>
        </p:blipFill>
        <p:spPr>
          <a:xfrm>
            <a:off x="2624689" y="503648"/>
            <a:ext cx="1454200" cy="973700"/>
          </a:xfrm>
          <a:prstGeom prst="rect">
            <a:avLst/>
          </a:prstGeom>
          <a:noFill/>
          <a:ln>
            <a:noFill/>
          </a:ln>
        </p:spPr>
      </p:pic>
      <p:sp>
        <p:nvSpPr>
          <p:cNvPr id="376" name="Google Shape;376;p47"/>
          <p:cNvSpPr/>
          <p:nvPr/>
        </p:nvSpPr>
        <p:spPr>
          <a:xfrm rot="-579843">
            <a:off x="7672348" y="3901880"/>
            <a:ext cx="2952087" cy="2024787"/>
          </a:xfrm>
          <a:prstGeom prst="irregularSeal1">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r>
              <a:rPr lang="en-US" b="1" u="sng" dirty="0"/>
              <a:t>MEANINGFUL ACCESS</a:t>
            </a:r>
            <a:endParaRPr b="1" dirty="0"/>
          </a:p>
        </p:txBody>
      </p:sp>
    </p:spTree>
    <p:extLst>
      <p:ext uri="{BB962C8B-B14F-4D97-AF65-F5344CB8AC3E}">
        <p14:creationId xmlns:p14="http://schemas.microsoft.com/office/powerpoint/2010/main" val="75160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Google Shape;441;p54"/>
          <p:cNvSpPr/>
          <p:nvPr/>
        </p:nvSpPr>
        <p:spPr>
          <a:xfrm>
            <a:off x="6006913" y="3244334"/>
            <a:ext cx="178200" cy="369300"/>
          </a:xfrm>
          <a:prstGeom prst="rect">
            <a:avLst/>
          </a:prstGeom>
          <a:noFill/>
          <a:ln>
            <a:noFill/>
          </a:ln>
        </p:spPr>
        <p:txBody>
          <a:bodyPr spcFirstLastPara="1" wrap="square" lIns="91425" tIns="45700" rIns="91425" bIns="45700" anchor="t" anchorCtr="0">
            <a:noAutofit/>
          </a:bodyPr>
          <a:lstStyle/>
          <a:p>
            <a:r>
              <a:rPr lang="en-US">
                <a:solidFill>
                  <a:schemeClr val="dk1"/>
                </a:solidFill>
                <a:latin typeface="Calibri"/>
                <a:ea typeface="Calibri"/>
                <a:cs typeface="Calibri"/>
                <a:sym typeface="Calibri"/>
              </a:rPr>
              <a:t> </a:t>
            </a:r>
            <a:endParaRPr>
              <a:solidFill>
                <a:schemeClr val="dk1"/>
              </a:solidFill>
              <a:latin typeface="Calibri"/>
              <a:ea typeface="Calibri"/>
              <a:cs typeface="Calibri"/>
              <a:sym typeface="Calibri"/>
            </a:endParaRPr>
          </a:p>
        </p:txBody>
      </p:sp>
      <p:sp>
        <p:nvSpPr>
          <p:cNvPr id="442" name="Google Shape;442;p54"/>
          <p:cNvSpPr/>
          <p:nvPr/>
        </p:nvSpPr>
        <p:spPr>
          <a:xfrm>
            <a:off x="6006913" y="3244334"/>
            <a:ext cx="178200" cy="369300"/>
          </a:xfrm>
          <a:prstGeom prst="rect">
            <a:avLst/>
          </a:prstGeom>
          <a:noFill/>
          <a:ln>
            <a:noFill/>
          </a:ln>
        </p:spPr>
        <p:txBody>
          <a:bodyPr spcFirstLastPara="1" wrap="square" lIns="91425" tIns="45700" rIns="91425" bIns="45700" anchor="t" anchorCtr="0">
            <a:noAutofit/>
          </a:bodyPr>
          <a:lstStyle/>
          <a:p>
            <a:r>
              <a:rPr lang="en-US">
                <a:solidFill>
                  <a:schemeClr val="dk1"/>
                </a:solidFill>
                <a:latin typeface="Calibri"/>
                <a:ea typeface="Calibri"/>
                <a:cs typeface="Calibri"/>
                <a:sym typeface="Calibri"/>
              </a:rPr>
              <a:t> </a:t>
            </a:r>
            <a:endParaRPr>
              <a:solidFill>
                <a:schemeClr val="dk1"/>
              </a:solidFill>
              <a:latin typeface="Calibri"/>
              <a:ea typeface="Calibri"/>
              <a:cs typeface="Calibri"/>
              <a:sym typeface="Calibri"/>
            </a:endParaRPr>
          </a:p>
        </p:txBody>
      </p:sp>
      <p:sp>
        <p:nvSpPr>
          <p:cNvPr id="443" name="Google Shape;443;p54" descr="Related image"/>
          <p:cNvSpPr/>
          <p:nvPr/>
        </p:nvSpPr>
        <p:spPr>
          <a:xfrm>
            <a:off x="1640681" y="-144463"/>
            <a:ext cx="228600" cy="304800"/>
          </a:xfrm>
          <a:prstGeom prst="rect">
            <a:avLst/>
          </a:prstGeom>
          <a:noFill/>
          <a:ln>
            <a:noFill/>
          </a:ln>
        </p:spPr>
        <p:txBody>
          <a:bodyPr spcFirstLastPara="1" wrap="square" lIns="91425" tIns="45700" rIns="91425" bIns="45700" anchor="t" anchorCtr="0">
            <a:noAutofit/>
          </a:bodyPr>
          <a:lstStyle/>
          <a:p>
            <a:endParaRPr>
              <a:solidFill>
                <a:schemeClr val="dk1"/>
              </a:solidFill>
              <a:latin typeface="Calibri"/>
              <a:ea typeface="Calibri"/>
              <a:cs typeface="Calibri"/>
              <a:sym typeface="Calibri"/>
            </a:endParaRPr>
          </a:p>
        </p:txBody>
      </p:sp>
      <p:grpSp>
        <p:nvGrpSpPr>
          <p:cNvPr id="445" name="Google Shape;445;p54"/>
          <p:cNvGrpSpPr/>
          <p:nvPr/>
        </p:nvGrpSpPr>
        <p:grpSpPr>
          <a:xfrm>
            <a:off x="4526906" y="1272587"/>
            <a:ext cx="2676633" cy="5300008"/>
            <a:chOff x="4193152" y="228"/>
            <a:chExt cx="2759700" cy="5539885"/>
          </a:xfrm>
        </p:grpSpPr>
        <p:sp>
          <p:nvSpPr>
            <p:cNvPr id="446" name="Google Shape;446;p54"/>
            <p:cNvSpPr/>
            <p:nvPr/>
          </p:nvSpPr>
          <p:spPr>
            <a:xfrm>
              <a:off x="4193152" y="2899813"/>
              <a:ext cx="2759700" cy="2640300"/>
            </a:xfrm>
            <a:prstGeom prst="ellipse">
              <a:avLst/>
            </a:prstGeom>
            <a:solidFill>
              <a:srgbClr val="FFC647"/>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447" name="Google Shape;447;p54"/>
            <p:cNvSpPr txBox="1"/>
            <p:nvPr/>
          </p:nvSpPr>
          <p:spPr>
            <a:xfrm>
              <a:off x="4628790" y="3429366"/>
              <a:ext cx="1843500" cy="1697700"/>
            </a:xfrm>
            <a:prstGeom prst="rect">
              <a:avLst/>
            </a:prstGeom>
            <a:solidFill>
              <a:srgbClr val="FFC647"/>
            </a:solidFill>
            <a:ln>
              <a:noFill/>
            </a:ln>
          </p:spPr>
          <p:txBody>
            <a:bodyPr spcFirstLastPara="1" wrap="square" lIns="17775" tIns="17775" rIns="17775" bIns="17775" anchor="ctr" anchorCtr="0">
              <a:noAutofit/>
            </a:bodyPr>
            <a:lstStyle/>
            <a:p>
              <a:pPr algn="ctr">
                <a:lnSpc>
                  <a:spcPct val="90000"/>
                </a:lnSpc>
              </a:pPr>
              <a:r>
                <a:rPr lang="en-US" sz="3000" b="1" dirty="0">
                  <a:latin typeface="Calibri"/>
                  <a:ea typeface="Calibri"/>
                  <a:cs typeface="Calibri"/>
                  <a:sym typeface="Calibri"/>
                </a:rPr>
                <a:t>DEAF AND HARD OF HEARING</a:t>
              </a:r>
              <a:endParaRPr sz="3000" b="1" dirty="0">
                <a:latin typeface="Calibri"/>
                <a:ea typeface="Calibri"/>
                <a:cs typeface="Calibri"/>
                <a:sym typeface="Calibri"/>
              </a:endParaRPr>
            </a:p>
          </p:txBody>
        </p:sp>
        <p:sp>
          <p:nvSpPr>
            <p:cNvPr id="448" name="Google Shape;448;p54"/>
            <p:cNvSpPr/>
            <p:nvPr/>
          </p:nvSpPr>
          <p:spPr>
            <a:xfrm rot="-5400000">
              <a:off x="4614865" y="1553056"/>
              <a:ext cx="1916400" cy="713700"/>
            </a:xfrm>
            <a:prstGeom prst="leftArrow">
              <a:avLst>
                <a:gd name="adj1" fmla="val 60000"/>
                <a:gd name="adj2" fmla="val 50000"/>
              </a:avLst>
            </a:prstGeom>
            <a:solidFill>
              <a:srgbClr val="00B0F0"/>
            </a:solidFill>
            <a:ln>
              <a:noFill/>
            </a:ln>
          </p:spPr>
          <p:txBody>
            <a:bodyPr spcFirstLastPara="1" wrap="square" lIns="91425" tIns="91425" rIns="91425" bIns="91425" anchor="ctr" anchorCtr="0">
              <a:noAutofit/>
            </a:bodyPr>
            <a:lstStyle/>
            <a:p>
              <a:endParaRPr/>
            </a:p>
          </p:txBody>
        </p:sp>
        <p:sp>
          <p:nvSpPr>
            <p:cNvPr id="449" name="Google Shape;449;p54"/>
            <p:cNvSpPr/>
            <p:nvPr/>
          </p:nvSpPr>
          <p:spPr>
            <a:xfrm>
              <a:off x="4383653" y="228"/>
              <a:ext cx="2378700" cy="1902900"/>
            </a:xfrm>
            <a:prstGeom prst="roundRect">
              <a:avLst>
                <a:gd name="adj" fmla="val 10000"/>
              </a:avLst>
            </a:prstGeom>
            <a:solidFill>
              <a:srgbClr val="00B0F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endParaRPr/>
            </a:p>
          </p:txBody>
        </p:sp>
        <p:sp>
          <p:nvSpPr>
            <p:cNvPr id="450" name="Google Shape;450;p54"/>
            <p:cNvSpPr txBox="1"/>
            <p:nvPr/>
          </p:nvSpPr>
          <p:spPr>
            <a:xfrm>
              <a:off x="4524965" y="55869"/>
              <a:ext cx="1947300" cy="1612800"/>
            </a:xfrm>
            <a:prstGeom prst="rect">
              <a:avLst/>
            </a:prstGeom>
            <a:solidFill>
              <a:srgbClr val="00B0F0"/>
            </a:solidFill>
            <a:ln>
              <a:noFill/>
            </a:ln>
          </p:spPr>
          <p:txBody>
            <a:bodyPr spcFirstLastPara="1" wrap="square" lIns="68575" tIns="68575" rIns="68575" bIns="68575" anchor="ctr" anchorCtr="0">
              <a:noAutofit/>
            </a:bodyPr>
            <a:lstStyle/>
            <a:p>
              <a:pPr algn="ctr">
                <a:lnSpc>
                  <a:spcPct val="90000"/>
                </a:lnSpc>
              </a:pPr>
              <a:r>
                <a:rPr lang="en-US" sz="2400" dirty="0">
                  <a:latin typeface="Calibri"/>
                  <a:ea typeface="Calibri"/>
                  <a:cs typeface="Calibri"/>
                  <a:sym typeface="Calibri"/>
                </a:rPr>
                <a:t>Americans with Disabilities Act (ADA)</a:t>
              </a:r>
              <a:endParaRPr sz="2400" dirty="0">
                <a:latin typeface="Calibri"/>
                <a:ea typeface="Calibri"/>
                <a:cs typeface="Calibri"/>
                <a:sym typeface="Calibri"/>
              </a:endParaRPr>
            </a:p>
          </p:txBody>
        </p:sp>
      </p:grpSp>
      <p:pic>
        <p:nvPicPr>
          <p:cNvPr id="451" name="Google Shape;451;p54"/>
          <p:cNvPicPr preferRelativeResize="0"/>
          <p:nvPr/>
        </p:nvPicPr>
        <p:blipFill>
          <a:blip r:embed="rId3">
            <a:alphaModFix/>
          </a:blip>
          <a:stretch>
            <a:fillRect/>
          </a:stretch>
        </p:blipFill>
        <p:spPr>
          <a:xfrm>
            <a:off x="3456574" y="349391"/>
            <a:ext cx="1600200" cy="1543050"/>
          </a:xfrm>
          <a:prstGeom prst="rect">
            <a:avLst/>
          </a:prstGeom>
          <a:noFill/>
          <a:ln>
            <a:noFill/>
          </a:ln>
        </p:spPr>
      </p:pic>
      <p:sp>
        <p:nvSpPr>
          <p:cNvPr id="452" name="Google Shape;452;p54"/>
          <p:cNvSpPr/>
          <p:nvPr/>
        </p:nvSpPr>
        <p:spPr>
          <a:xfrm>
            <a:off x="6471440" y="2758645"/>
            <a:ext cx="2070144" cy="1189026"/>
          </a:xfrm>
          <a:prstGeom prst="flowChartDocument">
            <a:avLst/>
          </a:prstGeom>
          <a:solidFill>
            <a:schemeClr val="accent6">
              <a:lumMod val="20000"/>
              <a:lumOff val="8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453" name="Google Shape;453;p54"/>
          <p:cNvSpPr txBox="1"/>
          <p:nvPr/>
        </p:nvSpPr>
        <p:spPr>
          <a:xfrm>
            <a:off x="6578111" y="2961304"/>
            <a:ext cx="1888800" cy="627300"/>
          </a:xfrm>
          <a:prstGeom prst="rect">
            <a:avLst/>
          </a:prstGeom>
          <a:noFill/>
          <a:ln>
            <a:noFill/>
          </a:ln>
        </p:spPr>
        <p:txBody>
          <a:bodyPr spcFirstLastPara="1" wrap="square" lIns="68575" tIns="68575" rIns="68575" bIns="68575" anchor="ctr" anchorCtr="0">
            <a:noAutofit/>
          </a:bodyPr>
          <a:lstStyle/>
          <a:p>
            <a:pPr algn="ctr">
              <a:lnSpc>
                <a:spcPct val="90000"/>
              </a:lnSpc>
            </a:pPr>
            <a:r>
              <a:rPr lang="en-US" sz="3600" b="1" dirty="0">
                <a:latin typeface="Calibri"/>
                <a:ea typeface="Calibri"/>
                <a:cs typeface="Calibri"/>
                <a:sym typeface="Calibri"/>
              </a:rPr>
              <a:t>Title III</a:t>
            </a:r>
            <a:endParaRPr sz="3600" b="1" dirty="0">
              <a:latin typeface="Calibri"/>
              <a:ea typeface="Calibri"/>
              <a:cs typeface="Calibri"/>
              <a:sym typeface="Calibri"/>
            </a:endParaRPr>
          </a:p>
        </p:txBody>
      </p:sp>
      <p:sp>
        <p:nvSpPr>
          <p:cNvPr id="444" name="Google Shape;444;p54"/>
          <p:cNvSpPr/>
          <p:nvPr/>
        </p:nvSpPr>
        <p:spPr>
          <a:xfrm rot="-579873">
            <a:off x="6750746" y="179472"/>
            <a:ext cx="3737690" cy="2455181"/>
          </a:xfrm>
          <a:prstGeom prst="irregularSeal1">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r>
              <a:rPr lang="en-US" b="1" dirty="0"/>
              <a:t>EFFECTIVE COMMUNICATION</a:t>
            </a:r>
            <a:endParaRPr b="1" dirty="0"/>
          </a:p>
        </p:txBody>
      </p:sp>
    </p:spTree>
    <p:extLst>
      <p:ext uri="{BB962C8B-B14F-4D97-AF65-F5344CB8AC3E}">
        <p14:creationId xmlns:p14="http://schemas.microsoft.com/office/powerpoint/2010/main" val="259942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WORKING WITH SURVIVORS WITH LEP: </a:t>
            </a:r>
            <a:br>
              <a:rPr lang="en-US" b="1" dirty="0" smtClean="0"/>
            </a:br>
            <a:r>
              <a:rPr lang="en-US" b="1" dirty="0" smtClean="0"/>
              <a:t>LAYING </a:t>
            </a:r>
            <a:r>
              <a:rPr lang="en-US" b="1" dirty="0"/>
              <a:t>THE </a:t>
            </a:r>
            <a:r>
              <a:rPr lang="en-US" b="1" dirty="0" smtClean="0"/>
              <a:t>FOUNDATION </a:t>
            </a:r>
            <a:endParaRPr lang="en-US" dirty="0"/>
          </a:p>
        </p:txBody>
      </p:sp>
      <p:sp>
        <p:nvSpPr>
          <p:cNvPr id="3" name="Content Placeholder 2"/>
          <p:cNvSpPr>
            <a:spLocks noGrp="1"/>
          </p:cNvSpPr>
          <p:nvPr>
            <p:ph idx="1"/>
          </p:nvPr>
        </p:nvSpPr>
        <p:spPr>
          <a:xfrm>
            <a:off x="609600" y="1600200"/>
            <a:ext cx="10972800" cy="5257800"/>
          </a:xfrm>
        </p:spPr>
        <p:txBody>
          <a:bodyPr>
            <a:normAutofit fontScale="70000" lnSpcReduction="20000"/>
          </a:bodyPr>
          <a:lstStyle/>
          <a:p>
            <a:pPr marL="0" lvl="0" indent="0">
              <a:buNone/>
            </a:pPr>
            <a:r>
              <a:rPr lang="en-US" sz="3200" b="1" dirty="0" smtClean="0">
                <a:latin typeface="Calibri Light" panose="020F0302020204030204" pitchFamily="34" charset="0"/>
                <a:cs typeface="Calibri Light" panose="020F0302020204030204" pitchFamily="34" charset="0"/>
              </a:rPr>
              <a:t>1. Familiarize </a:t>
            </a:r>
            <a:r>
              <a:rPr lang="en-US" sz="3200" b="1" dirty="0">
                <a:latin typeface="Calibri Light" panose="020F0302020204030204" pitchFamily="34" charset="0"/>
                <a:cs typeface="Calibri Light" panose="020F0302020204030204" pitchFamily="34" charset="0"/>
              </a:rPr>
              <a:t>yourself with the language groups in your service area</a:t>
            </a:r>
            <a:endParaRPr lang="en-US" sz="3200" dirty="0">
              <a:latin typeface="Calibri Light" panose="020F0302020204030204" pitchFamily="34" charset="0"/>
              <a:cs typeface="Calibri Light" panose="020F0302020204030204" pitchFamily="34" charset="0"/>
            </a:endParaRPr>
          </a:p>
          <a:p>
            <a:pPr marL="274320" lvl="1" indent="0">
              <a:buNone/>
            </a:pPr>
            <a:r>
              <a:rPr lang="en-US" sz="3200" dirty="0">
                <a:latin typeface="Calibri Light" panose="020F0302020204030204" pitchFamily="34" charset="0"/>
                <a:cs typeface="Calibri Light" panose="020F0302020204030204" pitchFamily="34" charset="0"/>
              </a:rPr>
              <a:t>Use demographic and organizational internal data to assess and keep track of LEP groups present in your </a:t>
            </a:r>
            <a:r>
              <a:rPr lang="en-US" sz="3200" dirty="0" smtClean="0">
                <a:latin typeface="Calibri Light" panose="020F0302020204030204" pitchFamily="34" charset="0"/>
                <a:cs typeface="Calibri Light" panose="020F0302020204030204" pitchFamily="34" charset="0"/>
              </a:rPr>
              <a:t>area.</a:t>
            </a:r>
            <a:endParaRPr lang="en-US" sz="3200" dirty="0">
              <a:latin typeface="Calibri Light" panose="020F0302020204030204" pitchFamily="34" charset="0"/>
              <a:cs typeface="Calibri Light" panose="020F0302020204030204" pitchFamily="34" charset="0"/>
            </a:endParaRPr>
          </a:p>
          <a:p>
            <a:pPr lvl="2"/>
            <a:r>
              <a:rPr lang="en-US" sz="3200" dirty="0">
                <a:latin typeface="Calibri Light" panose="020F0302020204030204" pitchFamily="34" charset="0"/>
                <a:cs typeface="Calibri Light" panose="020F0302020204030204" pitchFamily="34" charset="0"/>
              </a:rPr>
              <a:t>LEP maps</a:t>
            </a:r>
            <a:r>
              <a:rPr lang="en-US" sz="3200" dirty="0" smtClean="0">
                <a:latin typeface="Calibri Light" panose="020F0302020204030204" pitchFamily="34" charset="0"/>
                <a:cs typeface="Calibri Light" panose="020F0302020204030204" pitchFamily="34" charset="0"/>
              </a:rPr>
              <a:t>: </a:t>
            </a:r>
            <a:r>
              <a:rPr lang="en-US" sz="3200" u="sng" dirty="0" smtClean="0">
                <a:latin typeface="Calibri Light" panose="020F0302020204030204" pitchFamily="34" charset="0"/>
                <a:cs typeface="Calibri Light" panose="020F0302020204030204" pitchFamily="34" charset="0"/>
                <a:hlinkClick r:id="rId2"/>
              </a:rPr>
              <a:t>http</a:t>
            </a:r>
            <a:r>
              <a:rPr lang="en-US" sz="3200" u="sng" dirty="0">
                <a:latin typeface="Calibri Light" panose="020F0302020204030204" pitchFamily="34" charset="0"/>
                <a:cs typeface="Calibri Light" panose="020F0302020204030204" pitchFamily="34" charset="0"/>
                <a:hlinkClick r:id="rId2"/>
              </a:rPr>
              <a:t>://</a:t>
            </a:r>
            <a:r>
              <a:rPr lang="en-US" sz="3200" u="sng" dirty="0" smtClean="0">
                <a:latin typeface="Calibri Light" panose="020F0302020204030204" pitchFamily="34" charset="0"/>
                <a:cs typeface="Calibri Light" panose="020F0302020204030204" pitchFamily="34" charset="0"/>
                <a:hlinkClick r:id="rId2"/>
              </a:rPr>
              <a:t>www.lep.gov/maps</a:t>
            </a:r>
            <a:endParaRPr lang="en-US" sz="3200" dirty="0">
              <a:latin typeface="Calibri Light" panose="020F0302020204030204" pitchFamily="34" charset="0"/>
              <a:cs typeface="Calibri Light" panose="020F0302020204030204" pitchFamily="34" charset="0"/>
            </a:endParaRPr>
          </a:p>
          <a:p>
            <a:pPr marL="0" lvl="0" indent="0">
              <a:buNone/>
            </a:pPr>
            <a:r>
              <a:rPr lang="en-US" sz="3200" b="1" dirty="0" smtClean="0">
                <a:latin typeface="Calibri Light" panose="020F0302020204030204" pitchFamily="34" charset="0"/>
                <a:cs typeface="Calibri Light" panose="020F0302020204030204" pitchFamily="34" charset="0"/>
              </a:rPr>
              <a:t>2. Build </a:t>
            </a:r>
            <a:r>
              <a:rPr lang="en-US" sz="3200" b="1" dirty="0">
                <a:latin typeface="Calibri Light" panose="020F0302020204030204" pitchFamily="34" charset="0"/>
                <a:cs typeface="Calibri Light" panose="020F0302020204030204" pitchFamily="34" charset="0"/>
              </a:rPr>
              <a:t>relationships with local victim services organizations and technical assistance providers</a:t>
            </a:r>
            <a:endParaRPr lang="en-US" sz="3200" dirty="0">
              <a:latin typeface="Calibri Light" panose="020F0302020204030204" pitchFamily="34" charset="0"/>
              <a:cs typeface="Calibri Light" panose="020F0302020204030204" pitchFamily="34" charset="0"/>
            </a:endParaRPr>
          </a:p>
          <a:p>
            <a:pPr marL="274320" lvl="1" indent="0">
              <a:buNone/>
            </a:pPr>
            <a:r>
              <a:rPr lang="en-US" sz="3200" dirty="0">
                <a:latin typeface="Calibri Light" panose="020F0302020204030204" pitchFamily="34" charset="0"/>
                <a:cs typeface="Calibri Light" panose="020F0302020204030204" pitchFamily="34" charset="0"/>
              </a:rPr>
              <a:t>Advocates can connect survivor to other culturally and linguistically relevant resources end ensure the survivor gets services they need while you focus on the legal </a:t>
            </a:r>
            <a:r>
              <a:rPr lang="en-US" sz="3200" dirty="0" smtClean="0">
                <a:latin typeface="Calibri Light" panose="020F0302020204030204" pitchFamily="34" charset="0"/>
                <a:cs typeface="Calibri Light" panose="020F0302020204030204" pitchFamily="34" charset="0"/>
              </a:rPr>
              <a:t>case. </a:t>
            </a:r>
            <a:endParaRPr lang="en-US" sz="3200" dirty="0">
              <a:latin typeface="Calibri Light" panose="020F0302020204030204" pitchFamily="34" charset="0"/>
              <a:cs typeface="Calibri Light" panose="020F0302020204030204" pitchFamily="34" charset="0"/>
            </a:endParaRPr>
          </a:p>
          <a:p>
            <a:pPr lvl="1"/>
            <a:r>
              <a:rPr lang="en-US" sz="3200" dirty="0" smtClean="0">
                <a:latin typeface="Calibri Light" panose="020F0302020204030204" pitchFamily="34" charset="0"/>
                <a:cs typeface="Calibri Light" panose="020F0302020204030204" pitchFamily="34" charset="0"/>
              </a:rPr>
              <a:t>Identify local community </a:t>
            </a:r>
            <a:r>
              <a:rPr lang="en-US" sz="3200" dirty="0">
                <a:latin typeface="Calibri Light" panose="020F0302020204030204" pitchFamily="34" charset="0"/>
                <a:cs typeface="Calibri Light" panose="020F0302020204030204" pitchFamily="34" charset="0"/>
              </a:rPr>
              <a:t>based and culturally-specific victim service providers that serve survivors with LEP in your </a:t>
            </a:r>
            <a:r>
              <a:rPr lang="en-US" sz="3200" dirty="0" smtClean="0">
                <a:latin typeface="Calibri Light" panose="020F0302020204030204" pitchFamily="34" charset="0"/>
                <a:cs typeface="Calibri Light" panose="020F0302020204030204" pitchFamily="34" charset="0"/>
              </a:rPr>
              <a:t>area.</a:t>
            </a:r>
            <a:endParaRPr lang="en-US" sz="3200" dirty="0">
              <a:latin typeface="Calibri Light" panose="020F0302020204030204" pitchFamily="34" charset="0"/>
              <a:cs typeface="Calibri Light" panose="020F0302020204030204" pitchFamily="34" charset="0"/>
            </a:endParaRPr>
          </a:p>
          <a:p>
            <a:pPr lvl="1"/>
            <a:r>
              <a:rPr lang="en-US" sz="3200" dirty="0" smtClean="0">
                <a:latin typeface="Calibri Light" panose="020F0302020204030204" pitchFamily="34" charset="0"/>
                <a:cs typeface="Calibri Light" panose="020F0302020204030204" pitchFamily="34" charset="0"/>
              </a:rPr>
              <a:t>Utilize </a:t>
            </a:r>
            <a:r>
              <a:rPr lang="en-US" sz="3200" dirty="0">
                <a:latin typeface="Calibri Light" panose="020F0302020204030204" pitchFamily="34" charset="0"/>
                <a:cs typeface="Calibri Light" panose="020F0302020204030204" pitchFamily="34" charset="0"/>
              </a:rPr>
              <a:t>national or local resources to build your capacity on working with LEP </a:t>
            </a:r>
            <a:r>
              <a:rPr lang="en-US" sz="3200" dirty="0" smtClean="0">
                <a:latin typeface="Calibri Light" panose="020F0302020204030204" pitchFamily="34" charset="0"/>
                <a:cs typeface="Calibri Light" panose="020F0302020204030204" pitchFamily="34" charset="0"/>
              </a:rPr>
              <a:t>survivors.</a:t>
            </a:r>
          </a:p>
          <a:p>
            <a:pPr lvl="2"/>
            <a:r>
              <a:rPr lang="en-US" sz="3200" dirty="0" smtClean="0">
                <a:latin typeface="Calibri Light" panose="020F0302020204030204" pitchFamily="34" charset="0"/>
                <a:cs typeface="Calibri Light" panose="020F0302020204030204" pitchFamily="34" charset="0"/>
              </a:rPr>
              <a:t>Office of Violence Against Women TA </a:t>
            </a:r>
            <a:r>
              <a:rPr lang="en-US" sz="3200" dirty="0">
                <a:latin typeface="Calibri Light" panose="020F0302020204030204" pitchFamily="34" charset="0"/>
                <a:cs typeface="Calibri Light" panose="020F0302020204030204" pitchFamily="34" charset="0"/>
              </a:rPr>
              <a:t>Provider </a:t>
            </a:r>
            <a:r>
              <a:rPr lang="en-US" sz="3200" dirty="0" smtClean="0">
                <a:latin typeface="Calibri Light" panose="020F0302020204030204" pitchFamily="34" charset="0"/>
                <a:cs typeface="Calibri Light" panose="020F0302020204030204" pitchFamily="34" charset="0"/>
              </a:rPr>
              <a:t>Directory: </a:t>
            </a:r>
            <a:r>
              <a:rPr lang="en-US" sz="3200" dirty="0" smtClean="0">
                <a:latin typeface="Calibri Light" panose="020F0302020204030204" pitchFamily="34" charset="0"/>
                <a:cs typeface="Calibri Light" panose="020F0302020204030204" pitchFamily="34" charset="0"/>
                <a:hlinkClick r:id="rId3"/>
              </a:rPr>
              <a:t>https</a:t>
            </a:r>
            <a:r>
              <a:rPr lang="en-US" sz="3200" dirty="0">
                <a:latin typeface="Calibri Light" panose="020F0302020204030204" pitchFamily="34" charset="0"/>
                <a:cs typeface="Calibri Light" panose="020F0302020204030204" pitchFamily="34" charset="0"/>
                <a:hlinkClick r:id="rId3"/>
              </a:rPr>
              <a:t>://</a:t>
            </a:r>
            <a:r>
              <a:rPr lang="en-US" sz="3200" dirty="0" smtClean="0">
                <a:latin typeface="Calibri Light" panose="020F0302020204030204" pitchFamily="34" charset="0"/>
                <a:cs typeface="Calibri Light" panose="020F0302020204030204" pitchFamily="34" charset="0"/>
                <a:hlinkClick r:id="rId3"/>
              </a:rPr>
              <a:t>ta2ta.org/directory.html</a:t>
            </a:r>
            <a:endParaRPr lang="en-US" sz="3200" dirty="0" smtClean="0">
              <a:latin typeface="Calibri Light" panose="020F0302020204030204" pitchFamily="34" charset="0"/>
              <a:cs typeface="Calibri Light" panose="020F0302020204030204" pitchFamily="34" charset="0"/>
            </a:endParaRPr>
          </a:p>
          <a:p>
            <a:pPr marL="0" lvl="0" indent="0">
              <a:buNone/>
            </a:pPr>
            <a:r>
              <a:rPr lang="en-US" sz="3200" b="1" dirty="0" smtClean="0">
                <a:latin typeface="Calibri Light" panose="020F0302020204030204" pitchFamily="34" charset="0"/>
                <a:cs typeface="Calibri Light" panose="020F0302020204030204" pitchFamily="34" charset="0"/>
              </a:rPr>
              <a:t>3. Budget </a:t>
            </a:r>
            <a:r>
              <a:rPr lang="en-US" sz="3200" b="1" dirty="0">
                <a:latin typeface="Calibri Light" panose="020F0302020204030204" pitchFamily="34" charset="0"/>
                <a:cs typeface="Calibri Light" panose="020F0302020204030204" pitchFamily="34" charset="0"/>
              </a:rPr>
              <a:t>for language </a:t>
            </a:r>
            <a:r>
              <a:rPr lang="en-US" sz="3200" b="1" dirty="0" smtClean="0">
                <a:latin typeface="Calibri Light" panose="020F0302020204030204" pitchFamily="34" charset="0"/>
                <a:cs typeface="Calibri Light" panose="020F0302020204030204" pitchFamily="34" charset="0"/>
              </a:rPr>
              <a:t>access</a:t>
            </a:r>
            <a:endParaRPr lang="en-US" sz="3200" dirty="0">
              <a:latin typeface="Calibri Light" panose="020F0302020204030204" pitchFamily="34" charset="0"/>
              <a:cs typeface="Calibri Light" panose="020F0302020204030204" pitchFamily="34" charset="0"/>
            </a:endParaRPr>
          </a:p>
          <a:p>
            <a:pPr marL="274320" lvl="1" indent="0">
              <a:buNone/>
            </a:pPr>
            <a:r>
              <a:rPr lang="en-US" sz="3200" dirty="0">
                <a:latin typeface="Calibri Light" panose="020F0302020204030204" pitchFamily="34" charset="0"/>
                <a:cs typeface="Calibri Light" panose="020F0302020204030204" pitchFamily="34" charset="0"/>
              </a:rPr>
              <a:t>Include a line item for language support in your budget </a:t>
            </a:r>
            <a:r>
              <a:rPr lang="en-US" sz="3200" b="1" u="sng" dirty="0">
                <a:latin typeface="Calibri Light" panose="020F0302020204030204" pitchFamily="34" charset="0"/>
                <a:cs typeface="Calibri Light" panose="020F0302020204030204" pitchFamily="34" charset="0"/>
              </a:rPr>
              <a:t>all</a:t>
            </a:r>
            <a:r>
              <a:rPr lang="en-US" sz="3200" dirty="0">
                <a:latin typeface="Calibri Light" panose="020F0302020204030204" pitchFamily="34" charset="0"/>
                <a:cs typeface="Calibri Light" panose="020F0302020204030204" pitchFamily="34" charset="0"/>
              </a:rPr>
              <a:t> grant proposals and apply for grants specifically for language access </a:t>
            </a:r>
            <a:r>
              <a:rPr lang="en-US" sz="3200" dirty="0" smtClean="0">
                <a:latin typeface="Calibri Light" panose="020F0302020204030204" pitchFamily="34" charset="0"/>
                <a:cs typeface="Calibri Light" panose="020F0302020204030204" pitchFamily="34" charset="0"/>
              </a:rPr>
              <a:t>work.</a:t>
            </a:r>
            <a:endParaRPr lang="en-US" sz="3200" dirty="0">
              <a:latin typeface="Calibri Light" panose="020F0302020204030204" pitchFamily="34" charset="0"/>
              <a:cs typeface="Calibri Light" panose="020F0302020204030204" pitchFamily="34" charset="0"/>
            </a:endParaRPr>
          </a:p>
          <a:p>
            <a:pPr lvl="2"/>
            <a:r>
              <a:rPr lang="en-US" sz="3200" dirty="0">
                <a:latin typeface="Calibri Light" panose="020F0302020204030204" pitchFamily="34" charset="0"/>
                <a:cs typeface="Calibri Light" panose="020F0302020204030204" pitchFamily="34" charset="0"/>
              </a:rPr>
              <a:t>Use data (above) to show why it </a:t>
            </a:r>
            <a:r>
              <a:rPr lang="en-US" sz="3200" dirty="0" smtClean="0">
                <a:latin typeface="Calibri Light" panose="020F0302020204030204" pitchFamily="34" charset="0"/>
                <a:cs typeface="Calibri Light" panose="020F0302020204030204" pitchFamily="34" charset="0"/>
              </a:rPr>
              <a:t>matters.</a:t>
            </a:r>
            <a:endParaRPr lang="en-US" sz="3200" dirty="0">
              <a:latin typeface="Calibri Light" panose="020F0302020204030204" pitchFamily="34" charset="0"/>
              <a:cs typeface="Calibri Light" panose="020F0302020204030204" pitchFamily="34" charset="0"/>
            </a:endParaRPr>
          </a:p>
          <a:p>
            <a:pPr lvl="1"/>
            <a:r>
              <a:rPr lang="en-US" sz="3200" dirty="0">
                <a:latin typeface="Calibri Light" panose="020F0302020204030204" pitchFamily="34" charset="0"/>
                <a:cs typeface="Calibri Light" panose="020F0302020204030204" pitchFamily="34" charset="0"/>
              </a:rPr>
              <a:t>Clients should not pay or should not be charged for language support</a:t>
            </a:r>
            <a:r>
              <a:rPr lang="en-US" sz="3200" dirty="0" smtClean="0">
                <a:latin typeface="Calibri Light" panose="020F0302020204030204" pitchFamily="34" charset="0"/>
                <a:cs typeface="Calibri Light" panose="020F0302020204030204" pitchFamily="34" charset="0"/>
              </a:rPr>
              <a:t>!</a:t>
            </a:r>
          </a:p>
          <a:p>
            <a:pPr lvl="2"/>
            <a:endParaRPr lang="en-US" sz="2000" dirty="0">
              <a:latin typeface="Calibri Light" panose="020F0302020204030204" pitchFamily="34" charset="0"/>
              <a:cs typeface="Calibri Light" panose="020F0302020204030204" pitchFamily="34" charset="0"/>
            </a:endParaRPr>
          </a:p>
          <a:p>
            <a:endParaRPr lang="en-US" dirty="0"/>
          </a:p>
        </p:txBody>
      </p:sp>
      <p:cxnSp>
        <p:nvCxnSpPr>
          <p:cNvPr id="4" name="Google Shape;211;p31" descr="Yellow straight line to frame slide title"/>
          <p:cNvCxnSpPr/>
          <p:nvPr/>
        </p:nvCxnSpPr>
        <p:spPr>
          <a:xfrm>
            <a:off x="609600" y="1597325"/>
            <a:ext cx="8075981" cy="0"/>
          </a:xfrm>
          <a:prstGeom prst="straightConnector1">
            <a:avLst/>
          </a:prstGeom>
          <a:noFill/>
          <a:ln w="15875" cap="flat" cmpd="sng">
            <a:solidFill>
              <a:srgbClr val="FABC76"/>
            </a:solidFill>
            <a:prstDash val="solid"/>
            <a:miter lim="800000"/>
            <a:headEnd type="none" w="sm" len="sm"/>
            <a:tailEnd type="none" w="sm" len="sm"/>
          </a:ln>
        </p:spPr>
      </p:cxnSp>
    </p:spTree>
    <p:extLst>
      <p:ext uri="{BB962C8B-B14F-4D97-AF65-F5344CB8AC3E}">
        <p14:creationId xmlns:p14="http://schemas.microsoft.com/office/powerpoint/2010/main" val="128326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52697"/>
            <a:ext cx="10972800" cy="6505303"/>
          </a:xfrm>
        </p:spPr>
        <p:txBody>
          <a:bodyPr>
            <a:normAutofit fontScale="85000" lnSpcReduction="20000"/>
          </a:bodyPr>
          <a:lstStyle/>
          <a:p>
            <a:pPr marL="230188" lvl="0" indent="-230188">
              <a:buClrTx/>
              <a:buFont typeface="+mj-lt"/>
              <a:buAutoNum type="arabicPeriod" startAt="4"/>
            </a:pPr>
            <a:r>
              <a:rPr lang="en-US" sz="2200" b="1" dirty="0">
                <a:latin typeface="Calibri Light" panose="020F0302020204030204" pitchFamily="34" charset="0"/>
                <a:cs typeface="Calibri Light" panose="020F0302020204030204" pitchFamily="34" charset="0"/>
              </a:rPr>
              <a:t>Increase your capacity to understand how language and trauma </a:t>
            </a:r>
            <a:r>
              <a:rPr lang="en-US" sz="2200" b="1" dirty="0" smtClean="0">
                <a:latin typeface="Calibri Light" panose="020F0302020204030204" pitchFamily="34" charset="0"/>
                <a:cs typeface="Calibri Light" panose="020F0302020204030204" pitchFamily="34" charset="0"/>
              </a:rPr>
              <a:t>intersect</a:t>
            </a:r>
          </a:p>
          <a:p>
            <a:pPr marL="274320" lvl="1" indent="0">
              <a:buClrTx/>
              <a:buNone/>
            </a:pPr>
            <a:r>
              <a:rPr lang="en-US" sz="2200" dirty="0" smtClean="0">
                <a:latin typeface="Calibri Light" panose="020F0302020204030204" pitchFamily="34" charset="0"/>
                <a:cs typeface="Calibri Light" panose="020F0302020204030204" pitchFamily="34" charset="0"/>
              </a:rPr>
              <a:t>Perpetrators may use their language privilege to isolate survivors. Also, perpetrators often can use their speaking skills and are able to navigate through the cumbersome legal system which they use to continue the violence even after leaving the relationship. </a:t>
            </a:r>
            <a:endParaRPr lang="en-US" sz="2200" dirty="0">
              <a:latin typeface="Calibri Light" panose="020F0302020204030204" pitchFamily="34" charset="0"/>
              <a:cs typeface="Calibri Light" panose="020F0302020204030204" pitchFamily="34" charset="0"/>
            </a:endParaRPr>
          </a:p>
          <a:p>
            <a:pPr marL="568325" lvl="1" indent="-107950">
              <a:buClrTx/>
            </a:pPr>
            <a:r>
              <a:rPr lang="en-US" sz="2200" dirty="0">
                <a:latin typeface="Calibri Light" panose="020F0302020204030204" pitchFamily="34" charset="0"/>
                <a:cs typeface="Calibri Light" panose="020F0302020204030204" pitchFamily="34" charset="0"/>
              </a:rPr>
              <a:t>NIWAP, et al., Ensuring Language Access to Immigrant Victims of Sexual </a:t>
            </a:r>
            <a:r>
              <a:rPr lang="en-US" sz="2200" dirty="0" smtClean="0">
                <a:latin typeface="Calibri Light" panose="020F0302020204030204" pitchFamily="34" charset="0"/>
                <a:cs typeface="Calibri Light" panose="020F0302020204030204" pitchFamily="34" charset="0"/>
              </a:rPr>
              <a:t>Assault</a:t>
            </a:r>
            <a:endParaRPr lang="en-US" sz="2200" dirty="0">
              <a:latin typeface="Calibri Light" panose="020F0302020204030204" pitchFamily="34" charset="0"/>
              <a:cs typeface="Calibri Light" panose="020F0302020204030204" pitchFamily="34" charset="0"/>
            </a:endParaRPr>
          </a:p>
          <a:p>
            <a:pPr marL="568325" lvl="1" indent="-107950">
              <a:buClrTx/>
              <a:buNone/>
            </a:pPr>
            <a:r>
              <a:rPr lang="en-US" sz="2200" u="sng" dirty="0" smtClean="0">
                <a:latin typeface="Calibri Light" panose="020F0302020204030204" pitchFamily="34" charset="0"/>
                <a:cs typeface="Calibri Light" panose="020F0302020204030204" pitchFamily="34" charset="0"/>
                <a:hlinkClick r:id="rId2"/>
              </a:rPr>
              <a:t>https</a:t>
            </a:r>
            <a:r>
              <a:rPr lang="en-US" sz="2200" u="sng" dirty="0">
                <a:latin typeface="Calibri Light" panose="020F0302020204030204" pitchFamily="34" charset="0"/>
                <a:cs typeface="Calibri Light" panose="020F0302020204030204" pitchFamily="34" charset="0"/>
                <a:hlinkClick r:id="rId2"/>
              </a:rPr>
              <a:t>://vawnet.org/material/ensuring-language-access-immigrant-victims-sexual-assault</a:t>
            </a:r>
            <a:r>
              <a:rPr lang="en-US" sz="2200" dirty="0">
                <a:latin typeface="Calibri Light" panose="020F0302020204030204" pitchFamily="34" charset="0"/>
                <a:cs typeface="Calibri Light" panose="020F0302020204030204" pitchFamily="34" charset="0"/>
              </a:rPr>
              <a:t> </a:t>
            </a:r>
            <a:endParaRPr lang="en-US" sz="2200" dirty="0" smtClean="0">
              <a:latin typeface="Calibri Light" panose="020F0302020204030204" pitchFamily="34" charset="0"/>
              <a:cs typeface="Calibri Light" panose="020F0302020204030204" pitchFamily="34" charset="0"/>
            </a:endParaRPr>
          </a:p>
          <a:p>
            <a:pPr marL="568325" lvl="1" indent="-107950">
              <a:buClrTx/>
            </a:pPr>
            <a:r>
              <a:rPr lang="en-US" sz="2200" dirty="0" smtClean="0">
                <a:latin typeface="Calibri Light" panose="020F0302020204030204" pitchFamily="34" charset="0"/>
                <a:cs typeface="Calibri Light" panose="020F0302020204030204" pitchFamily="34" charset="0"/>
              </a:rPr>
              <a:t>Encuentro Latino, National Institute on </a:t>
            </a:r>
            <a:r>
              <a:rPr lang="en-US" sz="2200" dirty="0">
                <a:latin typeface="Calibri Light" panose="020F0302020204030204" pitchFamily="34" charset="0"/>
                <a:cs typeface="Calibri Light" panose="020F0302020204030204" pitchFamily="34" charset="0"/>
              </a:rPr>
              <a:t>Family Violence, Language Access and Domestic Violence: Communicating with Limited English Proficient Individuals</a:t>
            </a:r>
          </a:p>
          <a:p>
            <a:pPr marL="460375" lvl="1" indent="0">
              <a:buClrTx/>
              <a:buNone/>
            </a:pPr>
            <a:r>
              <a:rPr lang="en-US" sz="2200" dirty="0" smtClean="0">
                <a:latin typeface="Calibri Light" panose="020F0302020204030204" pitchFamily="34" charset="0"/>
                <a:cs typeface="Calibri Light" panose="020F0302020204030204" pitchFamily="34" charset="0"/>
                <a:hlinkClick r:id="rId3"/>
              </a:rPr>
              <a:t>https</a:t>
            </a:r>
            <a:r>
              <a:rPr lang="en-US" sz="2200" dirty="0">
                <a:latin typeface="Calibri Light" panose="020F0302020204030204" pitchFamily="34" charset="0"/>
                <a:cs typeface="Calibri Light" panose="020F0302020204030204" pitchFamily="34" charset="0"/>
                <a:hlinkClick r:id="rId3"/>
              </a:rPr>
              <a:t>://</a:t>
            </a:r>
            <a:r>
              <a:rPr lang="en-US" sz="2200" dirty="0" smtClean="0">
                <a:latin typeface="Calibri Light" panose="020F0302020204030204" pitchFamily="34" charset="0"/>
                <a:cs typeface="Calibri Light" panose="020F0302020204030204" pitchFamily="34" charset="0"/>
                <a:hlinkClick r:id="rId3"/>
              </a:rPr>
              <a:t>vawnet.org/material/language-access-and-domestic-violence-communicating-limited-english-proficient-individuals</a:t>
            </a:r>
            <a:endParaRPr lang="en-US" sz="2200" dirty="0" smtClean="0">
              <a:latin typeface="Calibri Light" panose="020F0302020204030204" pitchFamily="34" charset="0"/>
              <a:cs typeface="Calibri Light" panose="020F0302020204030204" pitchFamily="34" charset="0"/>
            </a:endParaRPr>
          </a:p>
          <a:p>
            <a:pPr marL="568325" lvl="1" indent="-107950">
              <a:buClrTx/>
            </a:pPr>
            <a:r>
              <a:rPr lang="en-US" sz="2200" dirty="0" smtClean="0">
                <a:latin typeface="Calibri Light" panose="020F0302020204030204" pitchFamily="34" charset="0"/>
                <a:cs typeface="Calibri Light" panose="020F0302020204030204" pitchFamily="34" charset="0"/>
              </a:rPr>
              <a:t>Asian Pacific Institute on Gender-Based Violence, Are we doing what we think we’re doing? Providing Trauma Informed Language Accessible Services</a:t>
            </a:r>
          </a:p>
          <a:p>
            <a:pPr marL="460375" lvl="1" indent="0">
              <a:buClrTx/>
              <a:buNone/>
            </a:pPr>
            <a:r>
              <a:rPr lang="en-US" sz="2200" dirty="0" smtClean="0">
                <a:latin typeface="Calibri Light" panose="020F0302020204030204" pitchFamily="34" charset="0"/>
                <a:cs typeface="Calibri Light" panose="020F0302020204030204" pitchFamily="34" charset="0"/>
                <a:hlinkClick r:id="rId4"/>
              </a:rPr>
              <a:t>https://advocacyinactionnm.org/wp-content/uploads/2017/02/Trauma-informed-Interpretation.pdf</a:t>
            </a:r>
            <a:endParaRPr lang="en-US" sz="2200" dirty="0" smtClean="0">
              <a:latin typeface="Calibri Light" panose="020F0302020204030204" pitchFamily="34" charset="0"/>
              <a:cs typeface="Calibri Light" panose="020F0302020204030204" pitchFamily="34" charset="0"/>
            </a:endParaRPr>
          </a:p>
          <a:p>
            <a:pPr marL="230188" lvl="0" indent="-230188">
              <a:buClrTx/>
              <a:buFont typeface="+mj-lt"/>
              <a:buAutoNum type="arabicPeriod" startAt="4"/>
            </a:pPr>
            <a:r>
              <a:rPr lang="en-US" sz="2200" b="1" dirty="0" smtClean="0">
                <a:latin typeface="Calibri Light" panose="020F0302020204030204" pitchFamily="34" charset="0"/>
                <a:cs typeface="Calibri Light" panose="020F0302020204030204" pitchFamily="34" charset="0"/>
              </a:rPr>
              <a:t>Develop </a:t>
            </a:r>
            <a:r>
              <a:rPr lang="en-US" sz="2200" b="1" dirty="0">
                <a:latin typeface="Calibri Light" panose="020F0302020204030204" pitchFamily="34" charset="0"/>
                <a:cs typeface="Calibri Light" panose="020F0302020204030204" pitchFamily="34" charset="0"/>
              </a:rPr>
              <a:t>relationships with translation and interpretation agencies that train staff on implicit bias, domestic </a:t>
            </a:r>
            <a:r>
              <a:rPr lang="en-US" sz="2200" b="1" dirty="0" smtClean="0">
                <a:latin typeface="Calibri Light" panose="020F0302020204030204" pitchFamily="34" charset="0"/>
                <a:cs typeface="Calibri Light" panose="020F0302020204030204" pitchFamily="34" charset="0"/>
              </a:rPr>
              <a:t>violence and </a:t>
            </a:r>
            <a:r>
              <a:rPr lang="en-US" sz="2200" b="1" dirty="0">
                <a:latin typeface="Calibri Light" panose="020F0302020204030204" pitchFamily="34" charset="0"/>
                <a:cs typeface="Calibri Light" panose="020F0302020204030204" pitchFamily="34" charset="0"/>
              </a:rPr>
              <a:t>sexual assault </a:t>
            </a:r>
            <a:r>
              <a:rPr lang="en-US" sz="2200" b="1" dirty="0" smtClean="0">
                <a:latin typeface="Calibri Light" panose="020F0302020204030204" pitchFamily="34" charset="0"/>
                <a:cs typeface="Calibri Light" panose="020F0302020204030204" pitchFamily="34" charset="0"/>
              </a:rPr>
              <a:t>dynamics</a:t>
            </a:r>
            <a:r>
              <a:rPr lang="en-US" sz="2200" b="1" dirty="0">
                <a:latin typeface="Calibri Light" panose="020F0302020204030204" pitchFamily="34" charset="0"/>
                <a:cs typeface="Calibri Light" panose="020F0302020204030204" pitchFamily="34" charset="0"/>
              </a:rPr>
              <a:t>, and effects of </a:t>
            </a:r>
            <a:r>
              <a:rPr lang="en-US" sz="2200" b="1" dirty="0" smtClean="0">
                <a:latin typeface="Calibri Light" panose="020F0302020204030204" pitchFamily="34" charset="0"/>
                <a:cs typeface="Calibri Light" panose="020F0302020204030204" pitchFamily="34" charset="0"/>
              </a:rPr>
              <a:t>abuse</a:t>
            </a:r>
            <a:endParaRPr lang="en-US" sz="2200" dirty="0">
              <a:latin typeface="Calibri Light" panose="020F0302020204030204" pitchFamily="34" charset="0"/>
              <a:cs typeface="Calibri Light" panose="020F0302020204030204" pitchFamily="34" charset="0"/>
            </a:endParaRPr>
          </a:p>
          <a:p>
            <a:pPr marL="230188" lvl="0" indent="0">
              <a:buClrTx/>
              <a:buNone/>
            </a:pPr>
            <a:r>
              <a:rPr lang="en-US" sz="2200" dirty="0" smtClean="0">
                <a:latin typeface="Calibri Light" panose="020F0302020204030204" pitchFamily="34" charset="0"/>
                <a:cs typeface="Calibri Light" panose="020F0302020204030204" pitchFamily="34" charset="0"/>
              </a:rPr>
              <a:t>Promising </a:t>
            </a:r>
            <a:r>
              <a:rPr lang="en-US" sz="2200" dirty="0">
                <a:latin typeface="Calibri Light" panose="020F0302020204030204" pitchFamily="34" charset="0"/>
                <a:cs typeface="Calibri Light" panose="020F0302020204030204" pitchFamily="34" charset="0"/>
              </a:rPr>
              <a:t>Practices:</a:t>
            </a:r>
          </a:p>
          <a:p>
            <a:pPr marL="568325" lvl="1" indent="-107950">
              <a:buClrTx/>
            </a:pPr>
            <a:r>
              <a:rPr lang="en-US" sz="2200" dirty="0" err="1">
                <a:latin typeface="Calibri Light" panose="020F0302020204030204" pitchFamily="34" charset="0"/>
                <a:cs typeface="Calibri Light" panose="020F0302020204030204" pitchFamily="34" charset="0"/>
              </a:rPr>
              <a:t>Ayuda</a:t>
            </a:r>
            <a:r>
              <a:rPr lang="en-US" sz="2200" dirty="0">
                <a:latin typeface="Calibri Light" panose="020F0302020204030204" pitchFamily="34" charset="0"/>
                <a:cs typeface="Calibri Light" panose="020F0302020204030204" pitchFamily="34" charset="0"/>
              </a:rPr>
              <a:t> Language </a:t>
            </a:r>
            <a:r>
              <a:rPr lang="en-US" sz="2200" dirty="0" smtClean="0">
                <a:latin typeface="Calibri Light" panose="020F0302020204030204" pitchFamily="34" charset="0"/>
                <a:cs typeface="Calibri Light" panose="020F0302020204030204" pitchFamily="34" charset="0"/>
              </a:rPr>
              <a:t>Services </a:t>
            </a:r>
            <a:r>
              <a:rPr lang="en-US" sz="2200" dirty="0">
                <a:latin typeface="Calibri Light" panose="020F0302020204030204" pitchFamily="34" charset="0"/>
                <a:cs typeface="Calibri Light" panose="020F0302020204030204" pitchFamily="34" charset="0"/>
              </a:rPr>
              <a:t>(DC area</a:t>
            </a:r>
            <a:r>
              <a:rPr lang="en-US" sz="2200" dirty="0" smtClean="0">
                <a:latin typeface="Calibri Light" panose="020F0302020204030204" pitchFamily="34" charset="0"/>
                <a:cs typeface="Calibri Light" panose="020F0302020204030204" pitchFamily="34" charset="0"/>
              </a:rPr>
              <a:t>)</a:t>
            </a:r>
            <a:endParaRPr lang="en-US" sz="2200" dirty="0">
              <a:latin typeface="Calibri Light" panose="020F0302020204030204" pitchFamily="34" charset="0"/>
              <a:cs typeface="Calibri Light" panose="020F0302020204030204" pitchFamily="34" charset="0"/>
            </a:endParaRPr>
          </a:p>
          <a:p>
            <a:pPr marL="568325" lvl="1" indent="-107950">
              <a:buClrTx/>
              <a:buNone/>
            </a:pPr>
            <a:r>
              <a:rPr lang="en-US" sz="2200" u="sng" dirty="0">
                <a:latin typeface="Calibri Light" panose="020F0302020204030204" pitchFamily="34" charset="0"/>
                <a:cs typeface="Calibri Light" panose="020F0302020204030204" pitchFamily="34" charset="0"/>
                <a:hlinkClick r:id="rId5"/>
              </a:rPr>
              <a:t>https://ayuda.com/what-we-do/language-services/#1525657165588-19a63918-e5d5</a:t>
            </a:r>
            <a:r>
              <a:rPr lang="en-US" sz="2200" dirty="0">
                <a:latin typeface="Calibri Light" panose="020F0302020204030204" pitchFamily="34" charset="0"/>
                <a:cs typeface="Calibri Light" panose="020F0302020204030204" pitchFamily="34" charset="0"/>
              </a:rPr>
              <a:t> </a:t>
            </a:r>
            <a:endParaRPr lang="en-US" sz="2200" dirty="0" smtClean="0">
              <a:latin typeface="Calibri Light" panose="020F0302020204030204" pitchFamily="34" charset="0"/>
              <a:cs typeface="Calibri Light" panose="020F0302020204030204" pitchFamily="34" charset="0"/>
            </a:endParaRPr>
          </a:p>
          <a:p>
            <a:pPr marL="568325" lvl="1" indent="-107950">
              <a:buClrTx/>
            </a:pPr>
            <a:r>
              <a:rPr lang="en-US" sz="2200" i="1" dirty="0" err="1" smtClean="0">
                <a:latin typeface="Calibri Light" panose="020F0302020204030204" pitchFamily="34" charset="0"/>
                <a:cs typeface="Calibri Light" panose="020F0302020204030204" pitchFamily="34" charset="0"/>
              </a:rPr>
              <a:t>AshaKiran</a:t>
            </a:r>
            <a:r>
              <a:rPr lang="en-US" sz="2200" i="1" dirty="0" smtClean="0">
                <a:latin typeface="Calibri Light" panose="020F0302020204030204" pitchFamily="34" charset="0"/>
                <a:cs typeface="Calibri Light" panose="020F0302020204030204" pitchFamily="34" charset="0"/>
              </a:rPr>
              <a:t> </a:t>
            </a:r>
            <a:r>
              <a:rPr lang="es-MX" sz="2200" dirty="0">
                <a:latin typeface="Calibri Light" panose="020F0302020204030204" pitchFamily="34" charset="0"/>
                <a:cs typeface="Calibri Light" panose="020F0302020204030204" pitchFamily="34" charset="0"/>
              </a:rPr>
              <a:t>(Alabama)</a:t>
            </a:r>
            <a:endParaRPr lang="en-US" sz="2200" dirty="0">
              <a:latin typeface="Calibri Light" panose="020F0302020204030204" pitchFamily="34" charset="0"/>
              <a:cs typeface="Calibri Light" panose="020F0302020204030204" pitchFamily="34" charset="0"/>
            </a:endParaRPr>
          </a:p>
          <a:p>
            <a:pPr marL="568325" lvl="1" indent="-107950">
              <a:buClrTx/>
              <a:buNone/>
            </a:pPr>
            <a:r>
              <a:rPr lang="es-MX" sz="2200" u="sng" dirty="0" smtClean="0">
                <a:latin typeface="Calibri Light" panose="020F0302020204030204" pitchFamily="34" charset="0"/>
                <a:cs typeface="Calibri Light" panose="020F0302020204030204" pitchFamily="34" charset="0"/>
                <a:hlinkClick r:id="rId6"/>
              </a:rPr>
              <a:t>http</a:t>
            </a:r>
            <a:r>
              <a:rPr lang="es-MX" sz="2200" u="sng" dirty="0">
                <a:latin typeface="Calibri Light" panose="020F0302020204030204" pitchFamily="34" charset="0"/>
                <a:cs typeface="Calibri Light" panose="020F0302020204030204" pitchFamily="34" charset="0"/>
                <a:hlinkClick r:id="rId6"/>
              </a:rPr>
              <a:t>://ashakiran.com/Jul2017/trauma-informed-interpreting-2</a:t>
            </a:r>
            <a:r>
              <a:rPr lang="es-MX" sz="2200" dirty="0">
                <a:latin typeface="Calibri Light" panose="020F0302020204030204" pitchFamily="34" charset="0"/>
                <a:cs typeface="Calibri Light" panose="020F0302020204030204" pitchFamily="34" charset="0"/>
              </a:rPr>
              <a:t> </a:t>
            </a:r>
            <a:endParaRPr lang="es-MX" sz="2200" dirty="0" smtClean="0">
              <a:latin typeface="Calibri Light" panose="020F0302020204030204" pitchFamily="34" charset="0"/>
              <a:cs typeface="Calibri Light" panose="020F0302020204030204" pitchFamily="34" charset="0"/>
            </a:endParaRPr>
          </a:p>
          <a:p>
            <a:pPr marL="568325" lvl="1" indent="-107950">
              <a:buClrTx/>
            </a:pPr>
            <a:r>
              <a:rPr lang="es-MX" sz="2200" dirty="0" err="1" smtClean="0">
                <a:latin typeface="Calibri Light" panose="020F0302020204030204" pitchFamily="34" charset="0"/>
                <a:cs typeface="Calibri Light" panose="020F0302020204030204" pitchFamily="34" charset="0"/>
              </a:rPr>
              <a:t>Breaking</a:t>
            </a:r>
            <a:r>
              <a:rPr lang="es-MX" sz="2200" dirty="0" smtClean="0">
                <a:latin typeface="Calibri Light" panose="020F0302020204030204" pitchFamily="34" charset="0"/>
                <a:cs typeface="Calibri Light" panose="020F0302020204030204" pitchFamily="34" charset="0"/>
              </a:rPr>
              <a:t> </a:t>
            </a:r>
            <a:r>
              <a:rPr lang="es-MX" sz="2200" dirty="0" err="1">
                <a:latin typeface="Calibri Light" panose="020F0302020204030204" pitchFamily="34" charset="0"/>
                <a:cs typeface="Calibri Light" panose="020F0302020204030204" pitchFamily="34" charset="0"/>
              </a:rPr>
              <a:t>the</a:t>
            </a:r>
            <a:r>
              <a:rPr lang="es-MX" sz="2200" dirty="0">
                <a:latin typeface="Calibri Light" panose="020F0302020204030204" pitchFamily="34" charset="0"/>
                <a:cs typeface="Calibri Light" panose="020F0302020204030204" pitchFamily="34" charset="0"/>
              </a:rPr>
              <a:t> </a:t>
            </a:r>
            <a:r>
              <a:rPr lang="es-MX" sz="2200" dirty="0" err="1">
                <a:latin typeface="Calibri Light" panose="020F0302020204030204" pitchFamily="34" charset="0"/>
                <a:cs typeface="Calibri Light" panose="020F0302020204030204" pitchFamily="34" charset="0"/>
              </a:rPr>
              <a:t>Silence</a:t>
            </a:r>
            <a:r>
              <a:rPr lang="es-MX" sz="2200" dirty="0">
                <a:latin typeface="Calibri Light" panose="020F0302020204030204" pitchFamily="34" charset="0"/>
                <a:cs typeface="Calibri Light" panose="020F0302020204030204" pitchFamily="34" charset="0"/>
              </a:rPr>
              <a:t> </a:t>
            </a:r>
            <a:r>
              <a:rPr lang="es-MX" sz="2200" dirty="0" err="1">
                <a:latin typeface="Calibri Light" panose="020F0302020204030204" pitchFamily="34" charset="0"/>
                <a:cs typeface="Calibri Light" panose="020F0302020204030204" pitchFamily="34" charset="0"/>
              </a:rPr>
              <a:t>curriculum</a:t>
            </a:r>
            <a:endParaRPr lang="en-US" sz="2200" dirty="0">
              <a:latin typeface="Calibri Light" panose="020F0302020204030204" pitchFamily="34" charset="0"/>
              <a:cs typeface="Calibri Light" panose="020F0302020204030204" pitchFamily="34" charset="0"/>
            </a:endParaRPr>
          </a:p>
          <a:p>
            <a:pPr marL="568325" lvl="1" indent="-107950">
              <a:buClrTx/>
              <a:buNone/>
            </a:pPr>
            <a:r>
              <a:rPr lang="es-MX" sz="2200" u="sng" dirty="0">
                <a:latin typeface="Calibri Light" panose="020F0302020204030204" pitchFamily="34" charset="0"/>
                <a:cs typeface="Calibri Light" panose="020F0302020204030204" pitchFamily="34" charset="0"/>
                <a:hlinkClick r:id="rId7"/>
              </a:rPr>
              <a:t>https://www.ata-chronicle.online/cover-feature/breaking-silence-what-interpreters-need-to-know-about-victim%E2%80%A8services-interpreting/#sthash.CW5GqqI4.dpbs</a:t>
            </a:r>
            <a:endParaRPr lang="en-US" sz="2200" dirty="0">
              <a:latin typeface="Calibri Light" panose="020F0302020204030204" pitchFamily="34" charset="0"/>
              <a:cs typeface="Calibri Light" panose="020F0302020204030204" pitchFamily="34" charset="0"/>
            </a:endParaRPr>
          </a:p>
          <a:p>
            <a:endParaRPr lang="en-US" dirty="0"/>
          </a:p>
          <a:p>
            <a:endParaRPr lang="en-US" dirty="0"/>
          </a:p>
        </p:txBody>
      </p:sp>
    </p:spTree>
    <p:extLst>
      <p:ext uri="{BB962C8B-B14F-4D97-AF65-F5344CB8AC3E}">
        <p14:creationId xmlns:p14="http://schemas.microsoft.com/office/powerpoint/2010/main" val="1692821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1994"/>
            <a:ext cx="10972800" cy="990600"/>
          </a:xfrm>
        </p:spPr>
        <p:txBody>
          <a:bodyPr>
            <a:noAutofit/>
          </a:bodyPr>
          <a:lstStyle/>
          <a:p>
            <a:r>
              <a:rPr lang="en-US" b="1" dirty="0"/>
              <a:t>PLANNING FOR THE </a:t>
            </a:r>
            <a:r>
              <a:rPr lang="en-US" b="1" dirty="0" smtClean="0"/>
              <a:t>ENCOUNTER</a:t>
            </a:r>
            <a:endParaRPr lang="en-US" dirty="0"/>
          </a:p>
        </p:txBody>
      </p:sp>
      <p:sp>
        <p:nvSpPr>
          <p:cNvPr id="3" name="Content Placeholder 2"/>
          <p:cNvSpPr>
            <a:spLocks noGrp="1"/>
          </p:cNvSpPr>
          <p:nvPr>
            <p:ph idx="1"/>
          </p:nvPr>
        </p:nvSpPr>
        <p:spPr>
          <a:xfrm>
            <a:off x="609600" y="953588"/>
            <a:ext cx="10972800" cy="5499463"/>
          </a:xfrm>
        </p:spPr>
        <p:txBody>
          <a:bodyPr>
            <a:noAutofit/>
          </a:bodyPr>
          <a:lstStyle/>
          <a:p>
            <a:pPr marL="230188" lvl="0" indent="-230188">
              <a:buClrTx/>
              <a:buFont typeface="+mj-lt"/>
              <a:buAutoNum type="arabicPeriod"/>
            </a:pPr>
            <a:r>
              <a:rPr lang="en-US" sz="1900" b="1" dirty="0">
                <a:latin typeface="Calibri Light" panose="020F0302020204030204" pitchFamily="34" charset="0"/>
                <a:cs typeface="Calibri Light" panose="020F0302020204030204" pitchFamily="34" charset="0"/>
              </a:rPr>
              <a:t>Determine your client’s </a:t>
            </a:r>
            <a:r>
              <a:rPr lang="en-US" sz="1900" b="1" dirty="0" smtClean="0">
                <a:latin typeface="Calibri Light" panose="020F0302020204030204" pitchFamily="34" charset="0"/>
                <a:cs typeface="Calibri Light" panose="020F0302020204030204" pitchFamily="34" charset="0"/>
              </a:rPr>
              <a:t>primary </a:t>
            </a:r>
            <a:r>
              <a:rPr lang="en-US" sz="1900" b="1" dirty="0">
                <a:latin typeface="Calibri Light" panose="020F0302020204030204" pitchFamily="34" charset="0"/>
                <a:cs typeface="Calibri Light" panose="020F0302020204030204" pitchFamily="34" charset="0"/>
              </a:rPr>
              <a:t>language or means of communication</a:t>
            </a:r>
            <a:endParaRPr lang="en-US" sz="1900" dirty="0">
              <a:latin typeface="Calibri Light" panose="020F0302020204030204" pitchFamily="34" charset="0"/>
              <a:cs typeface="Calibri Light" panose="020F0302020204030204" pitchFamily="34" charset="0"/>
            </a:endParaRPr>
          </a:p>
          <a:p>
            <a:pPr marL="744538" lvl="2" indent="-169863">
              <a:buClrTx/>
            </a:pPr>
            <a:r>
              <a:rPr lang="en-US" sz="1900" dirty="0">
                <a:latin typeface="Calibri Light" panose="020F0302020204030204" pitchFamily="34" charset="0"/>
                <a:cs typeface="Calibri Light" panose="020F0302020204030204" pitchFamily="34" charset="0"/>
              </a:rPr>
              <a:t>Do not assume fluency in spoken </a:t>
            </a:r>
            <a:r>
              <a:rPr lang="en-US" sz="1900" dirty="0" smtClean="0">
                <a:latin typeface="Calibri Light" panose="020F0302020204030204" pitchFamily="34" charset="0"/>
                <a:cs typeface="Calibri Light" panose="020F0302020204030204" pitchFamily="34" charset="0"/>
              </a:rPr>
              <a:t>languages </a:t>
            </a:r>
            <a:r>
              <a:rPr lang="en-US" sz="1900" dirty="0">
                <a:latin typeface="Calibri Light" panose="020F0302020204030204" pitchFamily="34" charset="0"/>
                <a:cs typeface="Calibri Light" panose="020F0302020204030204" pitchFamily="34" charset="0"/>
              </a:rPr>
              <a:t>or American Sign Language (ASL)</a:t>
            </a:r>
          </a:p>
          <a:p>
            <a:pPr marL="744538" lvl="2" indent="-169863">
              <a:buClrTx/>
            </a:pPr>
            <a:r>
              <a:rPr lang="en-US" sz="1900" dirty="0">
                <a:latin typeface="Calibri Light" panose="020F0302020204030204" pitchFamily="34" charset="0"/>
                <a:cs typeface="Calibri Light" panose="020F0302020204030204" pitchFamily="34" charset="0"/>
              </a:rPr>
              <a:t>Have language identification tools available:</a:t>
            </a:r>
          </a:p>
          <a:p>
            <a:pPr marL="1043305" lvl="5" indent="-285750">
              <a:buClrTx/>
              <a:buFont typeface="Courier New" panose="02070309020205020404" pitchFamily="49" charset="0"/>
              <a:buChar char="o"/>
            </a:pPr>
            <a:r>
              <a:rPr lang="en-US" sz="1900" i="1" dirty="0">
                <a:latin typeface="Calibri Light" panose="020F0302020204030204" pitchFamily="34" charset="0"/>
                <a:cs typeface="Calibri Light" panose="020F0302020204030204" pitchFamily="34" charset="0"/>
              </a:rPr>
              <a:t>DHS I speak cards/posters:</a:t>
            </a:r>
            <a:r>
              <a:rPr lang="en-US" sz="1900" dirty="0">
                <a:latin typeface="Calibri Light" panose="020F0302020204030204" pitchFamily="34" charset="0"/>
                <a:cs typeface="Calibri Light" panose="020F0302020204030204" pitchFamily="34" charset="0"/>
              </a:rPr>
              <a:t> </a:t>
            </a:r>
            <a:r>
              <a:rPr lang="en-US" sz="1900" u="sng" dirty="0">
                <a:latin typeface="Calibri Light" panose="020F0302020204030204" pitchFamily="34" charset="0"/>
                <a:cs typeface="Calibri Light" panose="020F0302020204030204" pitchFamily="34" charset="0"/>
                <a:hlinkClick r:id="rId2"/>
              </a:rPr>
              <a:t>https://www.dhs.gov/xlibrary/assets/crcl/crcl-i-speak-poster.pdf</a:t>
            </a:r>
            <a:endParaRPr lang="en-US" sz="1900" dirty="0">
              <a:latin typeface="Calibri Light" panose="020F0302020204030204" pitchFamily="34" charset="0"/>
              <a:cs typeface="Calibri Light" panose="020F0302020204030204" pitchFamily="34" charset="0"/>
            </a:endParaRPr>
          </a:p>
          <a:p>
            <a:pPr marL="1043305" lvl="5" indent="-285750">
              <a:buClrTx/>
              <a:buFont typeface="Courier New" panose="02070309020205020404" pitchFamily="49" charset="0"/>
              <a:buChar char="o"/>
            </a:pPr>
            <a:r>
              <a:rPr lang="en-US" sz="1900" i="1" dirty="0">
                <a:latin typeface="Calibri Light" panose="020F0302020204030204" pitchFamily="34" charset="0"/>
                <a:cs typeface="Calibri Light" panose="020F0302020204030204" pitchFamily="34" charset="0"/>
              </a:rPr>
              <a:t>Design your own</a:t>
            </a:r>
            <a:r>
              <a:rPr lang="en-US" sz="1900" i="1" dirty="0" smtClean="0">
                <a:latin typeface="Calibri Light" panose="020F0302020204030204" pitchFamily="34" charset="0"/>
                <a:cs typeface="Calibri Light" panose="020F0302020204030204" pitchFamily="34" charset="0"/>
              </a:rPr>
              <a:t>: </a:t>
            </a:r>
            <a:r>
              <a:rPr lang="en-US" sz="1900" u="sng" dirty="0" smtClean="0">
                <a:latin typeface="Calibri Light" panose="020F0302020204030204" pitchFamily="34" charset="0"/>
                <a:cs typeface="Calibri Light" panose="020F0302020204030204" pitchFamily="34" charset="0"/>
                <a:hlinkClick r:id="rId3"/>
              </a:rPr>
              <a:t>http</a:t>
            </a:r>
            <a:r>
              <a:rPr lang="en-US" sz="1900" u="sng" dirty="0">
                <a:latin typeface="Calibri Light" panose="020F0302020204030204" pitchFamily="34" charset="0"/>
                <a:cs typeface="Calibri Light" panose="020F0302020204030204" pitchFamily="34" charset="0"/>
                <a:hlinkClick r:id="rId3"/>
              </a:rPr>
              <a:t>://healthtranslations.vic.gov.au/bhcv2/bhcht.nsf/findyourlanguage?openform</a:t>
            </a:r>
            <a:endParaRPr lang="en-US" sz="1900" dirty="0">
              <a:latin typeface="Calibri Light" panose="020F0302020204030204" pitchFamily="34" charset="0"/>
              <a:cs typeface="Calibri Light" panose="020F0302020204030204" pitchFamily="34" charset="0"/>
            </a:endParaRPr>
          </a:p>
          <a:p>
            <a:pPr marL="744538" lvl="2" indent="-169863">
              <a:buClrTx/>
            </a:pPr>
            <a:r>
              <a:rPr lang="en-US" sz="1900" dirty="0">
                <a:latin typeface="Calibri Light" panose="020F0302020204030204" pitchFamily="34" charset="0"/>
                <a:cs typeface="Calibri Light" panose="020F0302020204030204" pitchFamily="34" charset="0"/>
              </a:rPr>
              <a:t>Do not assume literacy </a:t>
            </a:r>
            <a:r>
              <a:rPr lang="en-US" sz="1900" dirty="0" smtClean="0">
                <a:latin typeface="Calibri Light" panose="020F0302020204030204" pitchFamily="34" charset="0"/>
                <a:cs typeface="Calibri Light" panose="020F0302020204030204" pitchFamily="34" charset="0"/>
              </a:rPr>
              <a:t>or formal academic instruction</a:t>
            </a:r>
            <a:endParaRPr lang="en-US" sz="1900" dirty="0">
              <a:latin typeface="Calibri Light" panose="020F0302020204030204" pitchFamily="34" charset="0"/>
              <a:cs typeface="Calibri Light" panose="020F0302020204030204" pitchFamily="34" charset="0"/>
            </a:endParaRPr>
          </a:p>
          <a:p>
            <a:pPr marL="230188" lvl="0" indent="-230188">
              <a:buClrTx/>
              <a:buFont typeface="+mj-lt"/>
              <a:buAutoNum type="arabicPeriod" startAt="2"/>
              <a:tabLst>
                <a:tab pos="230188" algn="l"/>
              </a:tabLst>
            </a:pPr>
            <a:r>
              <a:rPr lang="en-US" sz="1900" b="1" dirty="0" smtClean="0">
                <a:latin typeface="Calibri Light" panose="020F0302020204030204" pitchFamily="34" charset="0"/>
                <a:cs typeface="Calibri Light" panose="020F0302020204030204" pitchFamily="34" charset="0"/>
              </a:rPr>
              <a:t>Prepare </a:t>
            </a:r>
            <a:r>
              <a:rPr lang="en-US" sz="1900" b="1" dirty="0">
                <a:latin typeface="Calibri Light" panose="020F0302020204030204" pitchFamily="34" charset="0"/>
                <a:cs typeface="Calibri Light" panose="020F0302020204030204" pitchFamily="34" charset="0"/>
              </a:rPr>
              <a:t>to work with </a:t>
            </a:r>
            <a:r>
              <a:rPr lang="en-US" sz="1900" b="1" dirty="0" smtClean="0">
                <a:latin typeface="Calibri Light" panose="020F0302020204030204" pitchFamily="34" charset="0"/>
                <a:cs typeface="Calibri Light" panose="020F0302020204030204" pitchFamily="34" charset="0"/>
              </a:rPr>
              <a:t>interpreters and translators</a:t>
            </a:r>
            <a:endParaRPr lang="en-US" sz="1900" dirty="0">
              <a:latin typeface="Calibri Light" panose="020F0302020204030204" pitchFamily="34" charset="0"/>
              <a:cs typeface="Calibri Light" panose="020F0302020204030204" pitchFamily="34" charset="0"/>
            </a:endParaRPr>
          </a:p>
          <a:p>
            <a:pPr lvl="2">
              <a:buClrTx/>
            </a:pPr>
            <a:r>
              <a:rPr lang="en-US" sz="1900" dirty="0">
                <a:latin typeface="Calibri Light" panose="020F0302020204030204" pitchFamily="34" charset="0"/>
                <a:cs typeface="Calibri Light" panose="020F0302020204030204" pitchFamily="34" charset="0"/>
              </a:rPr>
              <a:t>Know the difference between interpretation and translation:</a:t>
            </a:r>
          </a:p>
          <a:p>
            <a:pPr lvl="3">
              <a:buClrTx/>
            </a:pPr>
            <a:r>
              <a:rPr lang="en-US" sz="1900" dirty="0" smtClean="0">
                <a:latin typeface="Calibri Light" panose="020F0302020204030204" pitchFamily="34" charset="0"/>
                <a:cs typeface="Calibri Light" panose="020F0302020204030204" pitchFamily="34" charset="0"/>
              </a:rPr>
              <a:t>Interpreter</a:t>
            </a:r>
            <a:r>
              <a:rPr lang="en-US" sz="1900" dirty="0">
                <a:latin typeface="Calibri Light" panose="020F0302020204030204" pitchFamily="34" charset="0"/>
                <a:cs typeface="Calibri Light" panose="020F0302020204030204" pitchFamily="34" charset="0"/>
              </a:rPr>
              <a:t>: </a:t>
            </a:r>
            <a:r>
              <a:rPr lang="en-US" sz="1900" dirty="0" smtClean="0">
                <a:latin typeface="Calibri Light" panose="020F0302020204030204" pitchFamily="34" charset="0"/>
                <a:cs typeface="Calibri Light" panose="020F0302020204030204" pitchFamily="34" charset="0"/>
              </a:rPr>
              <a:t>Renders </a:t>
            </a:r>
            <a:r>
              <a:rPr lang="en-US" sz="1900" dirty="0">
                <a:latin typeface="Calibri Light" panose="020F0302020204030204" pitchFamily="34" charset="0"/>
                <a:cs typeface="Calibri Light" panose="020F0302020204030204" pitchFamily="34" charset="0"/>
              </a:rPr>
              <a:t>a message from one into another spoken or sign language</a:t>
            </a:r>
          </a:p>
          <a:p>
            <a:pPr lvl="3">
              <a:buClrTx/>
            </a:pPr>
            <a:r>
              <a:rPr lang="en-US" sz="1900" dirty="0" smtClean="0">
                <a:latin typeface="Calibri Light" panose="020F0302020204030204" pitchFamily="34" charset="0"/>
                <a:cs typeface="Calibri Light" panose="020F0302020204030204" pitchFamily="34" charset="0"/>
              </a:rPr>
              <a:t>Translator</a:t>
            </a:r>
            <a:r>
              <a:rPr lang="en-US" sz="1900" dirty="0">
                <a:latin typeface="Calibri Light" panose="020F0302020204030204" pitchFamily="34" charset="0"/>
                <a:cs typeface="Calibri Light" panose="020F0302020204030204" pitchFamily="34" charset="0"/>
              </a:rPr>
              <a:t>: Takes the written word in one language and converts into written word in another language </a:t>
            </a:r>
          </a:p>
          <a:p>
            <a:pPr lvl="2">
              <a:buClrTx/>
            </a:pPr>
            <a:r>
              <a:rPr lang="en-US" sz="1900" dirty="0">
                <a:latin typeface="Calibri Light" panose="020F0302020204030204" pitchFamily="34" charset="0"/>
                <a:cs typeface="Calibri Light" panose="020F0302020204030204" pitchFamily="34" charset="0"/>
              </a:rPr>
              <a:t>Follow Promising Practices when Working for Interpreters:</a:t>
            </a:r>
          </a:p>
          <a:p>
            <a:pPr lvl="3">
              <a:buClrTx/>
              <a:buFont typeface="Courier New" panose="02070309020205020404" pitchFamily="49" charset="0"/>
              <a:buChar char="o"/>
            </a:pPr>
            <a:r>
              <a:rPr lang="en-US" sz="1900" i="1" dirty="0">
                <a:latin typeface="Calibri Light" panose="020F0302020204030204" pitchFamily="34" charset="0"/>
                <a:cs typeface="Calibri Light" panose="020F0302020204030204" pitchFamily="34" charset="0"/>
              </a:rPr>
              <a:t>API-GBV Working with Interpreters Tip Sheet: </a:t>
            </a:r>
            <a:r>
              <a:rPr lang="en-US" sz="1900" u="sng" dirty="0" smtClean="0">
                <a:latin typeface="Calibri Light" panose="020F0302020204030204" pitchFamily="34" charset="0"/>
                <a:cs typeface="Calibri Light" panose="020F0302020204030204" pitchFamily="34" charset="0"/>
                <a:hlinkClick r:id="rId4"/>
              </a:rPr>
              <a:t>https</a:t>
            </a:r>
            <a:r>
              <a:rPr lang="en-US" sz="1900" u="sng" dirty="0">
                <a:latin typeface="Calibri Light" panose="020F0302020204030204" pitchFamily="34" charset="0"/>
                <a:cs typeface="Calibri Light" panose="020F0302020204030204" pitchFamily="34" charset="0"/>
                <a:hlinkClick r:id="rId4"/>
              </a:rPr>
              <a:t>://www.api-gbv.org/resources/working-with-interpreters</a:t>
            </a:r>
            <a:r>
              <a:rPr lang="en-US" sz="1900" u="sng" dirty="0" smtClean="0">
                <a:latin typeface="Calibri Light" panose="020F0302020204030204" pitchFamily="34" charset="0"/>
                <a:cs typeface="Calibri Light" panose="020F0302020204030204" pitchFamily="34" charset="0"/>
                <a:hlinkClick r:id="rId4"/>
              </a:rPr>
              <a:t>/</a:t>
            </a:r>
            <a:endParaRPr lang="en-US" sz="1900" u="sng" dirty="0" smtClean="0">
              <a:latin typeface="Calibri Light" panose="020F0302020204030204" pitchFamily="34" charset="0"/>
              <a:cs typeface="Calibri Light" panose="020F0302020204030204" pitchFamily="34" charset="0"/>
            </a:endParaRPr>
          </a:p>
          <a:p>
            <a:pPr lvl="2"/>
            <a:r>
              <a:rPr lang="en-US" sz="1900" dirty="0" smtClean="0">
                <a:latin typeface="Calibri Light" panose="020F0302020204030204" pitchFamily="34" charset="0"/>
                <a:cs typeface="Calibri Light" panose="020F0302020204030204" pitchFamily="34" charset="0"/>
              </a:rPr>
              <a:t>Examining </a:t>
            </a:r>
            <a:r>
              <a:rPr lang="en-US" sz="1900" dirty="0">
                <a:latin typeface="Calibri Light" panose="020F0302020204030204" pitchFamily="34" charset="0"/>
                <a:cs typeface="Calibri Light" panose="020F0302020204030204" pitchFamily="34" charset="0"/>
              </a:rPr>
              <a:t>Witnesses through and Interpreter</a:t>
            </a:r>
          </a:p>
          <a:p>
            <a:pPr lvl="3">
              <a:buFont typeface="Courier New" panose="02070309020205020404" pitchFamily="49" charset="0"/>
              <a:buChar char="o"/>
            </a:pPr>
            <a:r>
              <a:rPr lang="en-US" sz="1900" dirty="0" smtClean="0">
                <a:latin typeface="Calibri Light" panose="020F0302020204030204" pitchFamily="34" charset="0"/>
                <a:cs typeface="Calibri Light" panose="020F0302020204030204" pitchFamily="34" charset="0"/>
              </a:rPr>
              <a:t>SDNY Interpreters Office: </a:t>
            </a:r>
            <a:r>
              <a:rPr lang="en-US" sz="1900" dirty="0">
                <a:latin typeface="Calibri Light" panose="020F0302020204030204" pitchFamily="34" charset="0"/>
                <a:cs typeface="Calibri Light" panose="020F0302020204030204" pitchFamily="34" charset="0"/>
                <a:hlinkClick r:id="rId5"/>
              </a:rPr>
              <a:t>https://</a:t>
            </a:r>
            <a:r>
              <a:rPr lang="en-US" sz="1900" dirty="0" smtClean="0">
                <a:latin typeface="Calibri Light" panose="020F0302020204030204" pitchFamily="34" charset="0"/>
                <a:cs typeface="Calibri Light" panose="020F0302020204030204" pitchFamily="34" charset="0"/>
                <a:hlinkClick r:id="rId5"/>
              </a:rPr>
              <a:t>www.wascla.org/library/item.389482-For_Attorneys_Examining_Witnesses_through_and_Interpreter</a:t>
            </a:r>
            <a:endParaRPr lang="en-US" sz="1900" dirty="0">
              <a:latin typeface="Calibri Light" panose="020F0302020204030204" pitchFamily="34" charset="0"/>
              <a:cs typeface="Calibri Light" panose="020F0302020204030204" pitchFamily="34" charset="0"/>
            </a:endParaRPr>
          </a:p>
        </p:txBody>
      </p:sp>
      <p:cxnSp>
        <p:nvCxnSpPr>
          <p:cNvPr id="4" name="Google Shape;211;p31" descr="Yellow straight line to frame slide title"/>
          <p:cNvCxnSpPr/>
          <p:nvPr/>
        </p:nvCxnSpPr>
        <p:spPr>
          <a:xfrm>
            <a:off x="609600" y="1597325"/>
            <a:ext cx="8075981" cy="0"/>
          </a:xfrm>
          <a:prstGeom prst="straightConnector1">
            <a:avLst/>
          </a:prstGeom>
          <a:noFill/>
          <a:ln w="15875" cap="flat" cmpd="sng">
            <a:solidFill>
              <a:srgbClr val="FABC76"/>
            </a:solidFill>
            <a:prstDash val="solid"/>
            <a:miter lim="800000"/>
            <a:headEnd type="none" w="sm" len="sm"/>
            <a:tailEnd type="none" w="sm" len="sm"/>
          </a:ln>
        </p:spPr>
      </p:cxnSp>
    </p:spTree>
    <p:extLst>
      <p:ext uri="{BB962C8B-B14F-4D97-AF65-F5344CB8AC3E}">
        <p14:creationId xmlns:p14="http://schemas.microsoft.com/office/powerpoint/2010/main" val="2992326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04949"/>
            <a:ext cx="10972800" cy="6453051"/>
          </a:xfrm>
        </p:spPr>
        <p:txBody>
          <a:bodyPr>
            <a:normAutofit fontScale="70000" lnSpcReduction="20000"/>
          </a:bodyPr>
          <a:lstStyle/>
          <a:p>
            <a:pPr marL="230188" lvl="0" indent="-230188">
              <a:buClrTx/>
              <a:buFont typeface="+mj-lt"/>
              <a:buAutoNum type="arabicPeriod" startAt="3"/>
            </a:pPr>
            <a:r>
              <a:rPr lang="en-US" sz="2900" b="1" dirty="0">
                <a:latin typeface="Calibri Light" panose="020F0302020204030204" pitchFamily="34" charset="0"/>
                <a:cs typeface="Calibri Light" panose="020F0302020204030204" pitchFamily="34" charset="0"/>
              </a:rPr>
              <a:t>Prepare form and document translations in advance</a:t>
            </a:r>
            <a:endParaRPr lang="en-US" sz="2900" dirty="0">
              <a:latin typeface="Calibri Light" panose="020F0302020204030204" pitchFamily="34" charset="0"/>
              <a:cs typeface="Calibri Light" panose="020F0302020204030204" pitchFamily="34" charset="0"/>
            </a:endParaRPr>
          </a:p>
          <a:p>
            <a:pPr marL="571500" lvl="2" indent="0">
              <a:buClrTx/>
              <a:buNone/>
            </a:pPr>
            <a:r>
              <a:rPr lang="en-US" sz="2900" dirty="0">
                <a:latin typeface="Calibri Light" panose="020F0302020204030204" pitchFamily="34" charset="0"/>
                <a:cs typeface="Calibri Light" panose="020F0302020204030204" pitchFamily="34" charset="0"/>
              </a:rPr>
              <a:t>Invest in translating most commonly used forms and documents, update translation when needed.</a:t>
            </a:r>
          </a:p>
          <a:p>
            <a:pPr marL="857250" lvl="2" indent="-285750">
              <a:buClrTx/>
            </a:pPr>
            <a:r>
              <a:rPr lang="en-US" sz="2900" dirty="0">
                <a:latin typeface="Calibri Light" panose="020F0302020204030204" pitchFamily="34" charset="0"/>
                <a:cs typeface="Calibri Light" panose="020F0302020204030204" pitchFamily="34" charset="0"/>
              </a:rPr>
              <a:t>National Center for State Courts, Guide to Translation of Legal Materials</a:t>
            </a:r>
          </a:p>
          <a:p>
            <a:pPr marL="571500" lvl="2" indent="0">
              <a:buClrTx/>
              <a:buNone/>
            </a:pPr>
            <a:r>
              <a:rPr lang="en-US" sz="2900" dirty="0">
                <a:latin typeface="Calibri Light" panose="020F0302020204030204" pitchFamily="34" charset="0"/>
                <a:cs typeface="Calibri Light" panose="020F0302020204030204" pitchFamily="34" charset="0"/>
                <a:hlinkClick r:id="rId2"/>
              </a:rPr>
              <a:t>https://www.ncsc.org/education-and-careers/state-interpreter-certification/~/</a:t>
            </a:r>
            <a:r>
              <a:rPr lang="en-US" sz="2900" dirty="0" smtClean="0">
                <a:latin typeface="Calibri Light" panose="020F0302020204030204" pitchFamily="34" charset="0"/>
                <a:cs typeface="Calibri Light" panose="020F0302020204030204" pitchFamily="34" charset="0"/>
                <a:hlinkClick r:id="rId2"/>
              </a:rPr>
              <a:t>media/files/pdf/education%20and%20careers/state%20interpreter%20certification/guide%20to%20translation%20practices%206-14-11.ashx</a:t>
            </a:r>
            <a:endParaRPr lang="en-US" sz="2900" b="1" dirty="0" smtClean="0">
              <a:latin typeface="Calibri Light" panose="020F0302020204030204" pitchFamily="34" charset="0"/>
              <a:cs typeface="Calibri Light" panose="020F0302020204030204" pitchFamily="34" charset="0"/>
            </a:endParaRPr>
          </a:p>
          <a:p>
            <a:pPr marL="284163" indent="-284163">
              <a:buClrTx/>
              <a:buFont typeface="+mj-lt"/>
              <a:buAutoNum type="arabicPeriod" startAt="3"/>
            </a:pPr>
            <a:r>
              <a:rPr lang="en-US" sz="2900" b="1" dirty="0" smtClean="0">
                <a:latin typeface="Calibri Light" panose="020F0302020204030204" pitchFamily="34" charset="0"/>
                <a:cs typeface="Calibri Light" panose="020F0302020204030204" pitchFamily="34" charset="0"/>
              </a:rPr>
              <a:t>Prepare the survivor to work with interpreters </a:t>
            </a:r>
          </a:p>
          <a:p>
            <a:pPr marL="274320" lvl="1" indent="0">
              <a:buClrTx/>
              <a:buNone/>
            </a:pPr>
            <a:r>
              <a:rPr lang="en-US" sz="2900" dirty="0" smtClean="0">
                <a:latin typeface="Calibri Light" panose="020F0302020204030204" pitchFamily="34" charset="0"/>
                <a:cs typeface="Calibri Light" panose="020F0302020204030204" pitchFamily="34" charset="0"/>
              </a:rPr>
              <a:t>Assess survivor’s preferences- do they have age or gender preference for the interpreter. Having an interpreter that triggers traumatic memories will be not conducive to achieve safe-seeking and healing survivor’s goals.</a:t>
            </a:r>
          </a:p>
          <a:p>
            <a:pPr marL="568325" lvl="1" indent="-107950">
              <a:buClrTx/>
            </a:pPr>
            <a:r>
              <a:rPr lang="en-US" sz="2900" dirty="0" smtClean="0">
                <a:latin typeface="Calibri Light" panose="020F0302020204030204" pitchFamily="34" charset="0"/>
                <a:cs typeface="Calibri Light" panose="020F0302020204030204" pitchFamily="34" charset="0"/>
              </a:rPr>
              <a:t>API-GBV</a:t>
            </a:r>
            <a:r>
              <a:rPr lang="en-US" sz="2900" dirty="0">
                <a:latin typeface="Calibri Light" panose="020F0302020204030204" pitchFamily="34" charset="0"/>
                <a:cs typeface="Calibri Light" panose="020F0302020204030204" pitchFamily="34" charset="0"/>
              </a:rPr>
              <a:t>, Considerations when Using Interpreters for Victims with Limited English Proficiency:</a:t>
            </a:r>
          </a:p>
          <a:p>
            <a:pPr marL="568325" lvl="1" indent="-107950">
              <a:buClrTx/>
              <a:buNone/>
            </a:pPr>
            <a:r>
              <a:rPr lang="en-US" sz="2900" u="sng" dirty="0">
                <a:latin typeface="Calibri Light" panose="020F0302020204030204" pitchFamily="34" charset="0"/>
                <a:cs typeface="Calibri Light" panose="020F0302020204030204" pitchFamily="34" charset="0"/>
                <a:hlinkClick r:id="rId3"/>
              </a:rPr>
              <a:t>https://www.api-gbv.org/resources/limited-english-proficiency</a:t>
            </a:r>
            <a:r>
              <a:rPr lang="en-US" sz="2900" u="sng" dirty="0" smtClean="0">
                <a:latin typeface="Calibri Light" panose="020F0302020204030204" pitchFamily="34" charset="0"/>
                <a:cs typeface="Calibri Light" panose="020F0302020204030204" pitchFamily="34" charset="0"/>
                <a:hlinkClick r:id="rId3"/>
              </a:rPr>
              <a:t>/</a:t>
            </a:r>
            <a:endParaRPr lang="en-US" sz="2900" u="sng" dirty="0">
              <a:latin typeface="Calibri Light" panose="020F0302020204030204" pitchFamily="34" charset="0"/>
              <a:cs typeface="Calibri Light" panose="020F0302020204030204" pitchFamily="34" charset="0"/>
            </a:endParaRPr>
          </a:p>
          <a:p>
            <a:pPr marL="0" indent="0">
              <a:buClrTx/>
              <a:buNone/>
            </a:pPr>
            <a:r>
              <a:rPr lang="en-US" sz="2900" b="1" dirty="0" smtClean="0">
                <a:latin typeface="Calibri Light" panose="020F0302020204030204" pitchFamily="34" charset="0"/>
                <a:cs typeface="Calibri Light" panose="020F0302020204030204" pitchFamily="34" charset="0"/>
              </a:rPr>
              <a:t>5. Brief the interpreters about the encounter with the survivor</a:t>
            </a:r>
          </a:p>
          <a:p>
            <a:pPr marL="274320" lvl="1" indent="0">
              <a:buClrTx/>
              <a:buNone/>
            </a:pPr>
            <a:r>
              <a:rPr lang="en-US" sz="2900" dirty="0">
                <a:latin typeface="Calibri Light" panose="020F0302020204030204" pitchFamily="34" charset="0"/>
                <a:cs typeface="Calibri Light" panose="020F0302020204030204" pitchFamily="34" charset="0"/>
              </a:rPr>
              <a:t>Prepare interpreters </a:t>
            </a:r>
            <a:r>
              <a:rPr lang="en-US" sz="2900" dirty="0" smtClean="0">
                <a:latin typeface="Calibri Light" panose="020F0302020204030204" pitchFamily="34" charset="0"/>
                <a:cs typeface="Calibri Light" panose="020F0302020204030204" pitchFamily="34" charset="0"/>
              </a:rPr>
              <a:t>by explaining the purpose of the encounter, participants profile and for </a:t>
            </a:r>
            <a:r>
              <a:rPr lang="en-US" sz="2900" dirty="0">
                <a:latin typeface="Calibri Light" panose="020F0302020204030204" pitchFamily="34" charset="0"/>
                <a:cs typeface="Calibri Light" panose="020F0302020204030204" pitchFamily="34" charset="0"/>
              </a:rPr>
              <a:t>the potential of asking </a:t>
            </a:r>
            <a:r>
              <a:rPr lang="en-US" sz="2900" dirty="0" smtClean="0">
                <a:latin typeface="Calibri Light" panose="020F0302020204030204" pitchFamily="34" charset="0"/>
                <a:cs typeface="Calibri Light" panose="020F0302020204030204" pitchFamily="34" charset="0"/>
              </a:rPr>
              <a:t>delicate </a:t>
            </a:r>
            <a:r>
              <a:rPr lang="en-US" sz="2900" dirty="0">
                <a:latin typeface="Calibri Light" panose="020F0302020204030204" pitchFamily="34" charset="0"/>
                <a:cs typeface="Calibri Light" panose="020F0302020204030204" pitchFamily="34" charset="0"/>
              </a:rPr>
              <a:t>questions or receiving </a:t>
            </a:r>
            <a:r>
              <a:rPr lang="en-US" sz="2900" dirty="0" smtClean="0">
                <a:latin typeface="Calibri Light" panose="020F0302020204030204" pitchFamily="34" charset="0"/>
                <a:cs typeface="Calibri Light" panose="020F0302020204030204" pitchFamily="34" charset="0"/>
              </a:rPr>
              <a:t>sensitive </a:t>
            </a:r>
            <a:r>
              <a:rPr lang="en-US" sz="2900" dirty="0">
                <a:latin typeface="Calibri Light" panose="020F0302020204030204" pitchFamily="34" charset="0"/>
                <a:cs typeface="Calibri Light" panose="020F0302020204030204" pitchFamily="34" charset="0"/>
              </a:rPr>
              <a:t>answers. </a:t>
            </a:r>
            <a:r>
              <a:rPr lang="en-US" sz="2900" dirty="0" smtClean="0">
                <a:latin typeface="Calibri Light" panose="020F0302020204030204" pitchFamily="34" charset="0"/>
                <a:cs typeface="Calibri Light" panose="020F0302020204030204" pitchFamily="34" charset="0"/>
              </a:rPr>
              <a:t>Safety, confidentiality, empowerment, choice and self-determination are critical aspects that you need to ensure interpreters safeguard when working with domestic violence/sexual assault victims. </a:t>
            </a:r>
          </a:p>
          <a:p>
            <a:pPr marL="456883" lvl="1" indent="101600" defTabSz="461963">
              <a:buClrTx/>
            </a:pPr>
            <a:r>
              <a:rPr lang="en-US" sz="2900" dirty="0" err="1" smtClean="0">
                <a:latin typeface="Calibri Light" panose="020F0302020204030204" pitchFamily="34" charset="0"/>
                <a:cs typeface="Calibri Light" panose="020F0302020204030204" pitchFamily="34" charset="0"/>
              </a:rPr>
              <a:t>Ayuda</a:t>
            </a:r>
            <a:r>
              <a:rPr lang="en-US" sz="2900" dirty="0" smtClean="0">
                <a:latin typeface="Calibri Light" panose="020F0302020204030204" pitchFamily="34" charset="0"/>
                <a:cs typeface="Calibri Light" panose="020F0302020204030204" pitchFamily="34" charset="0"/>
              </a:rPr>
              <a:t>, Working with Interpreters Outside of the Courtroom: A Guide for Attorneys</a:t>
            </a:r>
          </a:p>
          <a:p>
            <a:pPr marL="456883" lvl="1" indent="0" defTabSz="461963">
              <a:buClrTx/>
              <a:buNone/>
            </a:pPr>
            <a:r>
              <a:rPr lang="en-US" sz="2900" dirty="0" smtClean="0">
                <a:latin typeface="Calibri Light" panose="020F0302020204030204" pitchFamily="34" charset="0"/>
                <a:cs typeface="Calibri Light" panose="020F0302020204030204" pitchFamily="34" charset="0"/>
                <a:hlinkClick r:id="rId4"/>
              </a:rPr>
              <a:t>https</a:t>
            </a:r>
            <a:r>
              <a:rPr lang="en-US" sz="2900" dirty="0">
                <a:latin typeface="Calibri Light" panose="020F0302020204030204" pitchFamily="34" charset="0"/>
                <a:cs typeface="Calibri Light" panose="020F0302020204030204" pitchFamily="34" charset="0"/>
                <a:hlinkClick r:id="rId4"/>
              </a:rPr>
              <a:t>://</a:t>
            </a:r>
            <a:r>
              <a:rPr lang="en-US" sz="2900" dirty="0" smtClean="0">
                <a:latin typeface="Calibri Light" panose="020F0302020204030204" pitchFamily="34" charset="0"/>
                <a:cs typeface="Calibri Light" panose="020F0302020204030204" pitchFamily="34" charset="0"/>
                <a:hlinkClick r:id="rId4"/>
              </a:rPr>
              <a:t>ayuda.com/wp-content/uploads/2017/06/Working_With_Interpreters_2016.pdf</a:t>
            </a:r>
            <a:endParaRPr lang="en-US" sz="2900" dirty="0" smtClean="0">
              <a:latin typeface="Calibri Light" panose="020F0302020204030204" pitchFamily="34" charset="0"/>
              <a:cs typeface="Calibri Light" panose="020F0302020204030204" pitchFamily="34" charset="0"/>
            </a:endParaRPr>
          </a:p>
          <a:p>
            <a:pPr marL="456883" lvl="1" indent="101600" defTabSz="461963">
              <a:buClrTx/>
            </a:pPr>
            <a:r>
              <a:rPr lang="en-US" sz="2900" dirty="0" smtClean="0">
                <a:latin typeface="Calibri Light" panose="020F0302020204030204" pitchFamily="34" charset="0"/>
                <a:cs typeface="Calibri Light" panose="020F0302020204030204" pitchFamily="34" charset="0"/>
              </a:rPr>
              <a:t>Working with Interpreters: Service Provision with Torture Survivors, </a:t>
            </a:r>
            <a:r>
              <a:rPr lang="en-US" sz="2900" dirty="0" smtClean="0">
                <a:latin typeface="Calibri Light" panose="020F0302020204030204" pitchFamily="34" charset="0"/>
                <a:cs typeface="Calibri Light" panose="020F0302020204030204" pitchFamily="34" charset="0"/>
                <a:hlinkClick r:id="rId5"/>
              </a:rPr>
              <a:t>https</a:t>
            </a:r>
            <a:r>
              <a:rPr lang="en-US" sz="2900" dirty="0">
                <a:latin typeface="Calibri Light" panose="020F0302020204030204" pitchFamily="34" charset="0"/>
                <a:cs typeface="Calibri Light" panose="020F0302020204030204" pitchFamily="34" charset="0"/>
                <a:hlinkClick r:id="rId5"/>
              </a:rPr>
              <a:t>://</a:t>
            </a:r>
            <a:r>
              <a:rPr lang="en-US" sz="2900" dirty="0" smtClean="0">
                <a:latin typeface="Calibri Light" panose="020F0302020204030204" pitchFamily="34" charset="0"/>
                <a:cs typeface="Calibri Light" panose="020F0302020204030204" pitchFamily="34" charset="0"/>
                <a:hlinkClick r:id="rId5"/>
              </a:rPr>
              <a:t>gulfcoastjewishfamilyandcommunityservices.org/wp-content/uploads/2018/04/Working-with-Interpreters.pdf</a:t>
            </a:r>
            <a:endParaRPr lang="en-US" sz="2900" dirty="0" smtClean="0">
              <a:latin typeface="Calibri Light" panose="020F0302020204030204" pitchFamily="34" charset="0"/>
              <a:cs typeface="Calibri Light" panose="020F0302020204030204" pitchFamily="34" charset="0"/>
            </a:endParaRPr>
          </a:p>
          <a:p>
            <a:pPr marL="456883" lvl="1" indent="101600" defTabSz="461963">
              <a:buClrTx/>
            </a:pPr>
            <a:endParaRPr lang="en-US" dirty="0"/>
          </a:p>
          <a:p>
            <a:pPr marL="456883" lvl="1" indent="101600" defTabSz="461963">
              <a:buClrTx/>
            </a:pPr>
            <a:endParaRPr lang="en-US" dirty="0" smtClean="0"/>
          </a:p>
          <a:p>
            <a:pPr marL="456883" lvl="1" indent="0" defTabSz="461963">
              <a:buClrTx/>
              <a:buNone/>
            </a:pPr>
            <a:endParaRPr lang="en-US" dirty="0" smtClean="0"/>
          </a:p>
          <a:p>
            <a:pPr lvl="1"/>
            <a:endParaRPr lang="en-US" dirty="0"/>
          </a:p>
        </p:txBody>
      </p:sp>
    </p:spTree>
    <p:extLst>
      <p:ext uri="{BB962C8B-B14F-4D97-AF65-F5344CB8AC3E}">
        <p14:creationId xmlns:p14="http://schemas.microsoft.com/office/powerpoint/2010/main" val="24882895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API">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ThemeAPI" id="{D3A2179F-D8A2-4E45-82CC-047EF9F72788}" vid="{37D0D3DF-BB7E-4E96-99FC-6BF61DA26F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ThemeAPI</Template>
  <TotalTime>367</TotalTime>
  <Words>1257</Words>
  <Application>Microsoft Office PowerPoint</Application>
  <PresentationFormat>Widescreen</PresentationFormat>
  <Paragraphs>132</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Courier New</vt:lpstr>
      <vt:lpstr>ThemeAPI</vt:lpstr>
      <vt:lpstr>Ensuring meaningful access to services for domestic violence and sexual assault survivors</vt:lpstr>
      <vt:lpstr>ITARC </vt:lpstr>
      <vt:lpstr>IMPORTANCE OF LANGUAGE ACCESS</vt:lpstr>
      <vt:lpstr>PowerPoint Presentation</vt:lpstr>
      <vt:lpstr>PowerPoint Presentation</vt:lpstr>
      <vt:lpstr>WORKING WITH SURVIVORS WITH LEP:  LAYING THE FOUNDATION </vt:lpstr>
      <vt:lpstr>PowerPoint Presentation</vt:lpstr>
      <vt:lpstr>PLANNING FOR THE ENCOUNTER</vt:lpstr>
      <vt:lpstr>PowerPoint Presentation</vt:lpstr>
      <vt:lpstr>PowerPoint Presentation</vt:lpstr>
      <vt:lpstr>DURING THE ENCOUNTER</vt:lpstr>
      <vt:lpstr>AFTER THE ENCOUNTER </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 Paula Noguez Mercado</dc:creator>
  <cp:lastModifiedBy>Cannon Han</cp:lastModifiedBy>
  <cp:revision>36</cp:revision>
  <dcterms:created xsi:type="dcterms:W3CDTF">2019-10-15T16:35:02Z</dcterms:created>
  <dcterms:modified xsi:type="dcterms:W3CDTF">2019-10-18T15:25:22Z</dcterms:modified>
</cp:coreProperties>
</file>